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0" userDrawn="1">
          <p15:clr>
            <a:srgbClr val="A4A3A4"/>
          </p15:clr>
        </p15:guide>
        <p15:guide id="2" pos="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100"/>
    <a:srgbClr val="FFBF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8A301F-386C-4586-893B-05299E405D23}" v="2" dt="2019-01-15T16:47:33.89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514" y="34"/>
      </p:cViewPr>
      <p:guideLst>
        <p:guide orient="horz" pos="2360"/>
        <p:guide pos="6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05.03.2021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online.lifeliqe.com/app/scene/p_clov_bunecna_mitoza?LP=true&amp;blind=false&amp;p=part_bunka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hyperlink" Target="NUL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.lifeliqe.com/app/scene/p_clov_zvireci_bunk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online.lifeliqe.com/app/scene/p_clov_bunecna_mitoza?LP=true&amp;blind=false&amp;p=part_bunka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hyperlink" Target="https://online.lifeliqe.com/app/scene/p_clov_bunecna_mitoz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online.lifeliqe.com/app/scene/p_clov_bunecna_mitoza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nline.lifeliqe.com/app/scene/p_clov_bunecna_mitoza?LP=true&amp;blind=false&amp;p=part_bunka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350&amp;v=PrX3h-AflZI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://creativecommons.org/licenses/by/2.0" TargetMode="External"/><Relationship Id="rId4" Type="http://schemas.openxmlformats.org/officeDocument/2006/relationships/hyperlink" Target="http://www.scienceprofonlin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0F95502-65C6-482A-9B40-DDCB8DAA9D75}"/>
              </a:ext>
            </a:extLst>
          </p:cNvPr>
          <p:cNvGrpSpPr/>
          <p:nvPr/>
        </p:nvGrpSpPr>
        <p:grpSpPr>
          <a:xfrm>
            <a:off x="0" y="0"/>
            <a:ext cx="19010313" cy="1112119"/>
            <a:chOff x="-324644" y="2222500"/>
            <a:chExt cx="22261685" cy="1302327"/>
          </a:xfrm>
        </p:grpSpPr>
        <p:sp>
          <p:nvSpPr>
            <p:cNvPr id="2" name="object 2"/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" name="object 3"/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708B453-DDCE-42C1-9AB9-A8D5DDCA46AD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7D360C87-DA57-4F00-96B5-35199AD11657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10469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cs-CZ" sz="3200" spc="-10">
                <a:solidFill>
                  <a:srgbClr val="FFFFFF"/>
                </a:solidFill>
                <a:cs typeface="Source Sans Pro Light"/>
              </a:rPr>
              <a:t>130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18956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95300">
              <a:spcBef>
                <a:spcPts val="690"/>
              </a:spcBef>
            </a:pPr>
            <a:r>
              <a:rPr lang="cs-CZ" sz="3200" spc="-10" err="1">
                <a:solidFill>
                  <a:srgbClr val="FFFFFF"/>
                </a:solidFill>
                <a:cs typeface="Source Sans Pro Light"/>
              </a:rPr>
              <a:t>Middle</a:t>
            </a:r>
            <a:r>
              <a:rPr sz="3200" spc="-1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School</a:t>
            </a:r>
            <a:endParaRPr sz="3200" dirty="0">
              <a:cs typeface="Source Sans Pr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43356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06400">
              <a:spcBef>
                <a:spcPts val="690"/>
              </a:spcBef>
            </a:pPr>
            <a:r>
              <a:rPr sz="3200" spc="-5" dirty="0">
                <a:solidFill>
                  <a:srgbClr val="FFFFFF"/>
                </a:solidFill>
                <a:cs typeface="Source Sans Pro Light"/>
              </a:rPr>
              <a:t>Grades: </a:t>
            </a:r>
            <a:r>
              <a:rPr lang="cs-CZ" sz="3200" spc="-5">
                <a:solidFill>
                  <a:srgbClr val="FFFFFF"/>
                </a:solidFill>
                <a:cs typeface="Source Sans Pro Light"/>
              </a:rPr>
              <a:t>6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 -</a:t>
            </a:r>
            <a:r>
              <a:rPr sz="3200" spc="-1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3200">
                <a:solidFill>
                  <a:srgbClr val="FFFFFF"/>
                </a:solidFill>
                <a:cs typeface="Source Sans Pro Light"/>
              </a:rPr>
              <a:t>8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6" y="3647808"/>
            <a:ext cx="19007839" cy="70976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70746" y="3365500"/>
            <a:ext cx="8276723" cy="22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50" algn="ctr">
              <a:lnSpc>
                <a:spcPct val="100000"/>
              </a:lnSpc>
              <a:spcBef>
                <a:spcPts val="100"/>
              </a:spcBef>
            </a:pPr>
            <a:r>
              <a:rPr lang="en-US" sz="7200" dirty="0">
                <a:solidFill>
                  <a:srgbClr val="00318B"/>
                </a:solidFill>
                <a:cs typeface="Source Sans Pro"/>
              </a:rPr>
              <a:t>Cell, </a:t>
            </a:r>
            <a:r>
              <a:rPr lang="en-US" sz="7200" spc="-25" dirty="0">
                <a:solidFill>
                  <a:srgbClr val="00318B"/>
                </a:solidFill>
                <a:cs typeface="Source Sans Pro"/>
              </a:rPr>
              <a:t>basic </a:t>
            </a:r>
            <a:r>
              <a:rPr lang="en-US" sz="7200" spc="-20" dirty="0">
                <a:solidFill>
                  <a:srgbClr val="00318B"/>
                </a:solidFill>
                <a:cs typeface="Source Sans Pro"/>
              </a:rPr>
              <a:t>structure</a:t>
            </a:r>
            <a:br>
              <a:rPr lang="cs-CZ" sz="7200" spc="-20">
                <a:solidFill>
                  <a:srgbClr val="00318B"/>
                </a:solidFill>
                <a:cs typeface="Source Sans Pro"/>
              </a:rPr>
            </a:br>
            <a:r>
              <a:rPr lang="en-US" sz="7200" spc="-20" dirty="0">
                <a:solidFill>
                  <a:srgbClr val="00318B"/>
                </a:solidFill>
                <a:cs typeface="Source Sans Pro"/>
              </a:rPr>
              <a:t> </a:t>
            </a:r>
            <a:r>
              <a:rPr lang="en-US" sz="7200" dirty="0">
                <a:solidFill>
                  <a:srgbClr val="00318B"/>
                </a:solidFill>
                <a:cs typeface="Source Sans Pro"/>
              </a:rPr>
              <a:t>of </a:t>
            </a:r>
            <a:r>
              <a:rPr lang="en-US" sz="7200" spc="-15" dirty="0">
                <a:solidFill>
                  <a:srgbClr val="00318B"/>
                </a:solidFill>
                <a:cs typeface="Source Sans Pro"/>
              </a:rPr>
              <a:t>all </a:t>
            </a:r>
            <a:r>
              <a:rPr lang="en-US" sz="7200" dirty="0">
                <a:solidFill>
                  <a:srgbClr val="00318B"/>
                </a:solidFill>
                <a:cs typeface="Source Sans Pro"/>
              </a:rPr>
              <a:t>living</a:t>
            </a:r>
            <a:r>
              <a:rPr lang="en-US" sz="7200" spc="-90" dirty="0">
                <a:solidFill>
                  <a:srgbClr val="00318B"/>
                </a:solidFill>
                <a:cs typeface="Source Sans Pro"/>
              </a:rPr>
              <a:t> </a:t>
            </a:r>
            <a:r>
              <a:rPr lang="en-US" sz="7200" spc="-30" dirty="0">
                <a:solidFill>
                  <a:srgbClr val="00318B"/>
                </a:solidFill>
                <a:cs typeface="Source Sans Pro"/>
              </a:rPr>
              <a:t>creatures</a:t>
            </a:r>
            <a:endParaRPr lang="en-US" sz="7200" dirty="0">
              <a:cs typeface="Source Sans Pro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437356" y="5346699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339066" y="5632723"/>
            <a:ext cx="788837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cs-CZ" sz="4000" b="0" spc="-5" err="1">
                <a:solidFill>
                  <a:srgbClr val="00A0EF"/>
                </a:solidFill>
                <a:cs typeface="Source Sans Pro Light"/>
              </a:rPr>
              <a:t>Life</a:t>
            </a:r>
            <a:r>
              <a:rPr lang="cs-CZ" sz="4000" b="0" spc="-5">
                <a:solidFill>
                  <a:srgbClr val="00A0EF"/>
                </a:solidFill>
                <a:cs typeface="Source Sans Pro Light"/>
              </a:rPr>
              <a:t> Science, </a:t>
            </a:r>
            <a:r>
              <a:rPr lang="cs-CZ" sz="4000" b="0" spc="-5" err="1">
                <a:solidFill>
                  <a:srgbClr val="00A0EF"/>
                </a:solidFill>
                <a:cs typeface="Source Sans Pro Light"/>
              </a:rPr>
              <a:t>Human</a:t>
            </a:r>
            <a:r>
              <a:rPr lang="cs-CZ" sz="4000" b="0" spc="-20">
                <a:solidFill>
                  <a:srgbClr val="00A0EF"/>
                </a:solidFill>
                <a:cs typeface="Source Sans Pro Light"/>
              </a:rPr>
              <a:t> </a:t>
            </a:r>
            <a:r>
              <a:rPr lang="cs-CZ" sz="4000" b="0" spc="5">
                <a:solidFill>
                  <a:srgbClr val="00A0EF"/>
                </a:solidFill>
                <a:cs typeface="Source Sans Pro Light"/>
              </a:rPr>
              <a:t>Biology</a:t>
            </a:r>
            <a:endParaRPr lang="cs-CZ" sz="4000">
              <a:cs typeface="Source Sans Pro Ligh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56CA5EA-8906-472F-B33D-C56FC0D2F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56" y="6718300"/>
            <a:ext cx="4343400" cy="1628344"/>
          </a:xfrm>
          <a:prstGeom prst="rect">
            <a:avLst/>
          </a:prstGeom>
        </p:spPr>
      </p:pic>
      <p:sp>
        <p:nvSpPr>
          <p:cNvPr id="30" name="object 21">
            <a:hlinkClick r:id="rId5"/>
            <a:extLst>
              <a:ext uri="{FF2B5EF4-FFF2-40B4-BE49-F238E27FC236}">
                <a16:creationId xmlns:a16="http://schemas.microsoft.com/office/drawing/2014/main" id="{F258A0E7-B999-4AF3-BF63-FAE0D5180429}"/>
              </a:ext>
            </a:extLst>
          </p:cNvPr>
          <p:cNvSpPr/>
          <p:nvPr/>
        </p:nvSpPr>
        <p:spPr>
          <a:xfrm>
            <a:off x="9276556" y="1689100"/>
            <a:ext cx="8763000" cy="84631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3EA99F4E-5C7A-4CA3-9B9C-6D097985B798}"/>
              </a:ext>
            </a:extLst>
          </p:cNvPr>
          <p:cNvSpPr txBox="1"/>
          <p:nvPr/>
        </p:nvSpPr>
        <p:spPr>
          <a:xfrm>
            <a:off x="15753556" y="9767552"/>
            <a:ext cx="2971800" cy="382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5"/>
              </a:rPr>
              <a:t>Click to open in Lifeliqe</a:t>
            </a:r>
            <a:endParaRPr lang="cs-CZ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EB4FCE-A94B-42A0-A443-3E823242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06" y="-15767"/>
            <a:ext cx="19038519" cy="107091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90DCDC-37E0-40A9-B64A-24D5EA6D3C08}"/>
              </a:ext>
            </a:extLst>
          </p:cNvPr>
          <p:cNvSpPr/>
          <p:nvPr/>
        </p:nvSpPr>
        <p:spPr>
          <a:xfrm>
            <a:off x="668492" y="4748530"/>
            <a:ext cx="17673328" cy="196977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Calibri"/>
                <a:cs typeface="Calibri"/>
              </a:rPr>
              <a:t>Thanks for using Lifeliqe's lesson plan!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alibri"/>
                <a:cs typeface="Calibri"/>
              </a:rPr>
              <a:t>Excite your students in learning science with 1,000+ more 3D models and lesson plans at </a:t>
            </a:r>
            <a:r>
              <a:rPr lang="en-US" sz="2800" b="1" dirty="0">
                <a:solidFill>
                  <a:schemeClr val="bg1"/>
                </a:solidFill>
                <a:latin typeface="Calibri"/>
                <a:cs typeface="Calibri"/>
                <a:hlinkClick r:id="rId3" invalidUrl="http://"/>
              </a:rPr>
              <a:t>online.lifeliqe.com</a:t>
            </a:r>
            <a:br>
              <a:rPr lang="en-US" sz="2800" b="1" dirty="0">
                <a:solidFill>
                  <a:schemeClr val="bg1"/>
                </a:solidFill>
                <a:latin typeface="Calibri"/>
                <a:cs typeface="Calibri"/>
                <a:hlinkClick r:id="rId4" invalidUrl="http://"/>
              </a:rPr>
            </a:br>
            <a:endParaRPr lang="cs-CZ" sz="280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760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1A11931-B99F-41AE-B89F-DCE9C5E525FB}"/>
              </a:ext>
            </a:extLst>
          </p:cNvPr>
          <p:cNvGrpSpPr/>
          <p:nvPr/>
        </p:nvGrpSpPr>
        <p:grpSpPr>
          <a:xfrm>
            <a:off x="-2" y="556807"/>
            <a:ext cx="4788239" cy="827493"/>
            <a:chOff x="-2" y="556807"/>
            <a:chExt cx="4788239" cy="827493"/>
          </a:xfrm>
        </p:grpSpPr>
        <p:sp>
          <p:nvSpPr>
            <p:cNvPr id="8" name="object 8"/>
            <p:cNvSpPr/>
            <p:nvPr/>
          </p:nvSpPr>
          <p:spPr>
            <a:xfrm>
              <a:off x="-2" y="556807"/>
              <a:ext cx="4788239" cy="8274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665956" y="774700"/>
              <a:ext cx="3581400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800" spc="-5" dirty="0">
                  <a:solidFill>
                    <a:srgbClr val="FFFFFF"/>
                  </a:solidFill>
                  <a:cs typeface="Source Sans Pro Light"/>
                </a:rPr>
                <a:t>Lesson</a:t>
              </a:r>
              <a:r>
                <a:rPr sz="2800" spc="-60" dirty="0">
                  <a:solidFill>
                    <a:srgbClr val="FFFFFF"/>
                  </a:solidFill>
                  <a:cs typeface="Source Sans Pro Light"/>
                </a:rPr>
                <a:t> </a:t>
              </a:r>
              <a:r>
                <a:rPr sz="2800" spc="10" dirty="0">
                  <a:solidFill>
                    <a:srgbClr val="FFFFFF"/>
                  </a:solidFill>
                  <a:cs typeface="Source Sans Pro Light"/>
                </a:rPr>
                <a:t>overview</a:t>
              </a:r>
              <a:endParaRPr sz="2800" dirty="0">
                <a:cs typeface="Source Sans Pro Light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0756" y="1689100"/>
            <a:ext cx="17145000" cy="74379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1600" b="0" dirty="0">
                <a:cs typeface="Source Sans Pro Light"/>
              </a:rPr>
              <a:t>Cells </a:t>
            </a:r>
            <a:r>
              <a:rPr lang="en-US" sz="1600" b="0" spc="-10" dirty="0">
                <a:cs typeface="Source Sans Pro Light"/>
              </a:rPr>
              <a:t>are </a:t>
            </a:r>
            <a:r>
              <a:rPr lang="en-US" sz="1600" b="0" dirty="0">
                <a:cs typeface="Source Sans Pro Light"/>
              </a:rPr>
              <a:t>the </a:t>
            </a:r>
            <a:r>
              <a:rPr lang="en-US" sz="1600" b="0" spc="-5" dirty="0">
                <a:cs typeface="Source Sans Pro Light"/>
              </a:rPr>
              <a:t>main building </a:t>
            </a:r>
            <a:r>
              <a:rPr lang="en-US" sz="1600" b="0" spc="-10" dirty="0">
                <a:cs typeface="Source Sans Pro Light"/>
              </a:rPr>
              <a:t>material </a:t>
            </a:r>
            <a:r>
              <a:rPr lang="en-US" sz="1600" b="0" dirty="0">
                <a:cs typeface="Source Sans Pro Light"/>
              </a:rPr>
              <a:t>of </a:t>
            </a:r>
            <a:r>
              <a:rPr lang="en-US" sz="1600" b="0" spc="-5" dirty="0">
                <a:cs typeface="Source Sans Pro Light"/>
              </a:rPr>
              <a:t>all </a:t>
            </a:r>
            <a:r>
              <a:rPr lang="en-US" sz="1600" b="0" dirty="0">
                <a:cs typeface="Source Sans Pro Light"/>
              </a:rPr>
              <a:t>living </a:t>
            </a:r>
            <a:r>
              <a:rPr lang="en-US" sz="1600" b="0" spc="-10" dirty="0">
                <a:cs typeface="Source Sans Pro Light"/>
              </a:rPr>
              <a:t>creatures. </a:t>
            </a:r>
            <a:r>
              <a:rPr lang="en-US" sz="1600" b="0" dirty="0">
                <a:cs typeface="Source Sans Pro Light"/>
              </a:rPr>
              <a:t>Whenever you </a:t>
            </a:r>
            <a:r>
              <a:rPr lang="en-US" sz="1600" b="0" spc="-5" dirty="0">
                <a:cs typeface="Source Sans Pro Light"/>
              </a:rPr>
              <a:t>zoom </a:t>
            </a:r>
            <a:r>
              <a:rPr lang="en-US" sz="1600" b="0" dirty="0">
                <a:cs typeface="Source Sans Pro Light"/>
              </a:rPr>
              <a:t>with </a:t>
            </a:r>
            <a:r>
              <a:rPr lang="en-US" sz="1600" b="0" spc="-10" dirty="0">
                <a:cs typeface="Source Sans Pro Light"/>
              </a:rPr>
              <a:t>a  </a:t>
            </a:r>
            <a:r>
              <a:rPr lang="en-US" sz="1600" b="0" spc="-5" dirty="0">
                <a:cs typeface="Source Sans Pro Light"/>
              </a:rPr>
              <a:t>microscope into </a:t>
            </a:r>
            <a:r>
              <a:rPr lang="en-US" sz="1600" b="0" dirty="0">
                <a:cs typeface="Source Sans Pro Light"/>
              </a:rPr>
              <a:t>the flesh of </a:t>
            </a:r>
            <a:r>
              <a:rPr lang="en-US" sz="1600" b="0" spc="-10" dirty="0">
                <a:cs typeface="Source Sans Pro Light"/>
              </a:rPr>
              <a:t>a </a:t>
            </a:r>
            <a:r>
              <a:rPr lang="en-US" sz="1600" b="0" spc="-5" dirty="0">
                <a:cs typeface="Source Sans Pro Light"/>
              </a:rPr>
              <a:t>chicken </a:t>
            </a:r>
            <a:r>
              <a:rPr lang="en-US" sz="1600" b="0" dirty="0">
                <a:cs typeface="Source Sans Pro Light"/>
              </a:rPr>
              <a:t>or </a:t>
            </a:r>
            <a:r>
              <a:rPr lang="en-US" sz="1600" b="0" spc="-5" dirty="0">
                <a:cs typeface="Source Sans Pro Light"/>
              </a:rPr>
              <a:t>human, </a:t>
            </a:r>
            <a:r>
              <a:rPr lang="en-US" sz="1600" b="0" dirty="0">
                <a:cs typeface="Source Sans Pro Light"/>
              </a:rPr>
              <a:t>or </a:t>
            </a:r>
            <a:r>
              <a:rPr lang="en-US" sz="1600" b="0" spc="-5" dirty="0">
                <a:cs typeface="Source Sans Pro Light"/>
              </a:rPr>
              <a:t>into </a:t>
            </a:r>
            <a:r>
              <a:rPr lang="en-US" sz="1600" b="0" dirty="0">
                <a:cs typeface="Source Sans Pro Light"/>
              </a:rPr>
              <a:t>the </a:t>
            </a:r>
            <a:r>
              <a:rPr lang="en-US" sz="1600" b="0" spc="-10" dirty="0">
                <a:cs typeface="Source Sans Pro Light"/>
              </a:rPr>
              <a:t>leaf </a:t>
            </a:r>
            <a:r>
              <a:rPr lang="en-US" sz="1600" b="0" dirty="0">
                <a:cs typeface="Source Sans Pro Light"/>
              </a:rPr>
              <a:t>of </a:t>
            </a:r>
            <a:r>
              <a:rPr lang="en-US" sz="1600" b="0" spc="-10" dirty="0">
                <a:cs typeface="Source Sans Pro Light"/>
              </a:rPr>
              <a:t>a </a:t>
            </a:r>
            <a:r>
              <a:rPr lang="en-US" sz="1600" b="0" spc="-5" dirty="0">
                <a:cs typeface="Source Sans Pro Light"/>
              </a:rPr>
              <a:t>dandelion, </a:t>
            </a:r>
            <a:r>
              <a:rPr lang="en-US" sz="1600" b="0" dirty="0">
                <a:cs typeface="Source Sans Pro Light"/>
              </a:rPr>
              <a:t>you will  </a:t>
            </a:r>
            <a:r>
              <a:rPr lang="en-US" sz="1600" b="0" spc="-5" dirty="0">
                <a:cs typeface="Source Sans Pro Light"/>
              </a:rPr>
              <a:t>definitely</a:t>
            </a:r>
            <a:r>
              <a:rPr lang="en-US" sz="1600" b="0" spc="-30" dirty="0">
                <a:cs typeface="Source Sans Pro Light"/>
              </a:rPr>
              <a:t> </a:t>
            </a:r>
            <a:r>
              <a:rPr lang="en-US" sz="1600" b="0" dirty="0">
                <a:cs typeface="Source Sans Pro Light"/>
              </a:rPr>
              <a:t>find</a:t>
            </a:r>
            <a:r>
              <a:rPr lang="en-US" sz="1600" b="0" spc="-30" dirty="0">
                <a:cs typeface="Source Sans Pro Light"/>
              </a:rPr>
              <a:t> </a:t>
            </a:r>
            <a:r>
              <a:rPr lang="en-US" sz="1600" b="0" spc="-5" dirty="0">
                <a:cs typeface="Source Sans Pro Light"/>
              </a:rPr>
              <a:t>somatic</a:t>
            </a:r>
            <a:r>
              <a:rPr lang="en-US" sz="1600" b="0" spc="-30" dirty="0">
                <a:cs typeface="Source Sans Pro Light"/>
              </a:rPr>
              <a:t> </a:t>
            </a:r>
            <a:r>
              <a:rPr lang="en-US" sz="1600" b="0" spc="-5" dirty="0">
                <a:cs typeface="Source Sans Pro Light"/>
              </a:rPr>
              <a:t>cells.</a:t>
            </a:r>
            <a:br>
              <a:rPr lang="cs-CZ" sz="1600" b="0" spc="-5">
                <a:cs typeface="Source Sans Pro Light"/>
              </a:rPr>
            </a:br>
            <a:r>
              <a:rPr lang="en-US" sz="1600" b="0" dirty="0">
                <a:cs typeface="Source Sans Pro Light"/>
              </a:rPr>
              <a:t>In</a:t>
            </a:r>
            <a:r>
              <a:rPr lang="en-US" sz="1600" b="0" spc="-30" dirty="0">
                <a:cs typeface="Source Sans Pro Light"/>
              </a:rPr>
              <a:t> </a:t>
            </a:r>
            <a:r>
              <a:rPr lang="en-US" sz="1600" b="0" spc="-10" dirty="0">
                <a:cs typeface="Source Sans Pro Light"/>
              </a:rPr>
              <a:t>a</a:t>
            </a:r>
            <a:r>
              <a:rPr lang="en-US" sz="1600" b="0" spc="-30" dirty="0">
                <a:cs typeface="Source Sans Pro Light"/>
              </a:rPr>
              <a:t> </a:t>
            </a:r>
            <a:r>
              <a:rPr lang="en-US" sz="1600" b="0" spc="-5" dirty="0">
                <a:cs typeface="Source Sans Pro Light"/>
              </a:rPr>
              <a:t>human</a:t>
            </a:r>
            <a:r>
              <a:rPr lang="en-US" sz="1600" b="0" spc="-25" dirty="0">
                <a:cs typeface="Source Sans Pro Light"/>
              </a:rPr>
              <a:t> </a:t>
            </a:r>
            <a:r>
              <a:rPr lang="en-US" sz="1600" b="0" spc="-10" dirty="0">
                <a:cs typeface="Source Sans Pro Light"/>
              </a:rPr>
              <a:t>body,</a:t>
            </a:r>
            <a:r>
              <a:rPr lang="en-US" sz="1600" b="0" spc="-30" dirty="0">
                <a:cs typeface="Source Sans Pro Light"/>
              </a:rPr>
              <a:t> </a:t>
            </a:r>
            <a:r>
              <a:rPr lang="en-US" sz="1600" b="0" spc="-5" dirty="0">
                <a:cs typeface="Source Sans Pro Light"/>
              </a:rPr>
              <a:t>there</a:t>
            </a:r>
            <a:r>
              <a:rPr lang="en-US" sz="1600" b="0" spc="-30" dirty="0">
                <a:cs typeface="Source Sans Pro Light"/>
              </a:rPr>
              <a:t> </a:t>
            </a:r>
            <a:r>
              <a:rPr lang="en-US" sz="1600" b="0" spc="-10" dirty="0">
                <a:cs typeface="Source Sans Pro Light"/>
              </a:rPr>
              <a:t>are</a:t>
            </a:r>
            <a:r>
              <a:rPr lang="en-US" sz="1600" b="0" spc="-30" dirty="0">
                <a:cs typeface="Source Sans Pro Light"/>
              </a:rPr>
              <a:t> </a:t>
            </a:r>
            <a:r>
              <a:rPr lang="en-US" sz="1600" b="0" spc="-10" dirty="0">
                <a:cs typeface="Source Sans Pro Light"/>
              </a:rPr>
              <a:t>approximately</a:t>
            </a:r>
            <a:r>
              <a:rPr lang="en-US" sz="1600" b="0" spc="-30" dirty="0">
                <a:cs typeface="Source Sans Pro Light"/>
              </a:rPr>
              <a:t> </a:t>
            </a:r>
            <a:r>
              <a:rPr lang="en-US" sz="1600" b="0" dirty="0">
                <a:cs typeface="Source Sans Pro Light"/>
              </a:rPr>
              <a:t>220</a:t>
            </a:r>
            <a:r>
              <a:rPr lang="en-US" sz="1600" b="0" spc="-30" dirty="0">
                <a:cs typeface="Source Sans Pro Light"/>
              </a:rPr>
              <a:t> </a:t>
            </a:r>
            <a:r>
              <a:rPr lang="en-US" sz="1600" b="0" spc="-5" dirty="0">
                <a:cs typeface="Source Sans Pro Light"/>
              </a:rPr>
              <a:t>different</a:t>
            </a:r>
            <a:r>
              <a:rPr lang="en-US" sz="1600" b="0" spc="-30" dirty="0">
                <a:cs typeface="Source Sans Pro Light"/>
              </a:rPr>
              <a:t> </a:t>
            </a:r>
            <a:r>
              <a:rPr lang="en-US" sz="1600" b="0" dirty="0">
                <a:cs typeface="Source Sans Pro Light"/>
              </a:rPr>
              <a:t>types</a:t>
            </a:r>
            <a:r>
              <a:rPr lang="en-US" sz="1600" b="0" spc="-25" dirty="0">
                <a:cs typeface="Source Sans Pro Light"/>
              </a:rPr>
              <a:t> </a:t>
            </a:r>
            <a:r>
              <a:rPr lang="en-US" sz="1600" b="0" dirty="0">
                <a:cs typeface="Source Sans Pro Light"/>
              </a:rPr>
              <a:t>of  </a:t>
            </a:r>
            <a:r>
              <a:rPr lang="en-US" sz="1600" b="0" spc="-5" dirty="0">
                <a:cs typeface="Source Sans Pro Light"/>
              </a:rPr>
              <a:t>somatic</a:t>
            </a:r>
            <a:r>
              <a:rPr lang="en-US" sz="1600" b="0" spc="-45" dirty="0">
                <a:cs typeface="Source Sans Pro Light"/>
              </a:rPr>
              <a:t> </a:t>
            </a:r>
            <a:r>
              <a:rPr lang="en-US" sz="1600" b="0" spc="-5" dirty="0">
                <a:cs typeface="Source Sans Pro Light"/>
              </a:rPr>
              <a:t>cells.</a:t>
            </a:r>
            <a:r>
              <a:rPr lang="en-US" sz="1600" b="0" spc="-45" dirty="0">
                <a:cs typeface="Source Sans Pro Light"/>
              </a:rPr>
              <a:t> </a:t>
            </a:r>
            <a:r>
              <a:rPr lang="en-US" sz="1600" b="0" spc="-5" dirty="0">
                <a:cs typeface="Source Sans Pro Light"/>
              </a:rPr>
              <a:t>Somatic</a:t>
            </a:r>
            <a:r>
              <a:rPr lang="en-US" sz="1600" b="0" spc="-45" dirty="0">
                <a:cs typeface="Source Sans Pro Light"/>
              </a:rPr>
              <a:t> </a:t>
            </a:r>
            <a:r>
              <a:rPr lang="en-US" sz="1600" b="0" spc="-5" dirty="0">
                <a:cs typeface="Source Sans Pro Light"/>
              </a:rPr>
              <a:t>cells</a:t>
            </a:r>
            <a:r>
              <a:rPr lang="en-US" sz="1600" b="0" spc="-40" dirty="0">
                <a:cs typeface="Source Sans Pro Light"/>
              </a:rPr>
              <a:t> </a:t>
            </a:r>
            <a:r>
              <a:rPr lang="en-US" sz="1600" b="0" dirty="0">
                <a:cs typeface="Source Sans Pro Light"/>
              </a:rPr>
              <a:t>of</a:t>
            </a:r>
            <a:r>
              <a:rPr lang="en-US" sz="1600" b="0" spc="-45" dirty="0">
                <a:cs typeface="Source Sans Pro Light"/>
              </a:rPr>
              <a:t> </a:t>
            </a:r>
            <a:r>
              <a:rPr lang="en-US" sz="1600" b="0" spc="-5" dirty="0">
                <a:cs typeface="Source Sans Pro Light"/>
              </a:rPr>
              <a:t>plants</a:t>
            </a:r>
            <a:r>
              <a:rPr lang="en-US" sz="1600" b="0" spc="-45" dirty="0">
                <a:cs typeface="Source Sans Pro Light"/>
              </a:rPr>
              <a:t> </a:t>
            </a:r>
            <a:r>
              <a:rPr lang="en-US" sz="1600" b="0" dirty="0">
                <a:cs typeface="Source Sans Pro Light"/>
              </a:rPr>
              <a:t>on</a:t>
            </a:r>
            <a:r>
              <a:rPr lang="en-US" sz="1600" b="0" spc="-45" dirty="0">
                <a:cs typeface="Source Sans Pro Light"/>
              </a:rPr>
              <a:t> </a:t>
            </a:r>
            <a:r>
              <a:rPr lang="en-US" sz="1600" b="0" dirty="0">
                <a:cs typeface="Source Sans Pro Light"/>
              </a:rPr>
              <a:t>the</a:t>
            </a:r>
            <a:r>
              <a:rPr lang="en-US" sz="1600" b="0" spc="-40" dirty="0">
                <a:cs typeface="Source Sans Pro Light"/>
              </a:rPr>
              <a:t> </a:t>
            </a:r>
            <a:r>
              <a:rPr lang="en-US" sz="1600" b="0" spc="-5" dirty="0">
                <a:cs typeface="Source Sans Pro Light"/>
              </a:rPr>
              <a:t>other</a:t>
            </a:r>
            <a:r>
              <a:rPr lang="en-US" sz="1600" b="0" spc="-45" dirty="0">
                <a:cs typeface="Source Sans Pro Light"/>
              </a:rPr>
              <a:t> </a:t>
            </a:r>
            <a:r>
              <a:rPr lang="en-US" sz="1600" b="0" spc="-5" dirty="0">
                <a:cs typeface="Source Sans Pro Light"/>
              </a:rPr>
              <a:t>hand</a:t>
            </a:r>
            <a:r>
              <a:rPr lang="en-US" sz="1600" b="0" spc="-45" dirty="0">
                <a:cs typeface="Source Sans Pro Light"/>
              </a:rPr>
              <a:t> </a:t>
            </a:r>
            <a:r>
              <a:rPr lang="en-US" sz="1600" b="0" spc="-10" dirty="0">
                <a:cs typeface="Source Sans Pro Light"/>
              </a:rPr>
              <a:t>contain</a:t>
            </a:r>
            <a:r>
              <a:rPr lang="en-US" sz="1600" b="0" spc="-45" dirty="0">
                <a:cs typeface="Source Sans Pro Light"/>
              </a:rPr>
              <a:t> </a:t>
            </a:r>
            <a:r>
              <a:rPr lang="en-US" sz="1600" b="0" spc="-5" dirty="0">
                <a:cs typeface="Source Sans Pro Light"/>
              </a:rPr>
              <a:t>special</a:t>
            </a:r>
            <a:r>
              <a:rPr lang="en-US" sz="1600" b="0" spc="-40" dirty="0">
                <a:cs typeface="Source Sans Pro Light"/>
              </a:rPr>
              <a:t> </a:t>
            </a:r>
            <a:r>
              <a:rPr lang="en-US" sz="1600" b="0" spc="-10" dirty="0">
                <a:cs typeface="Source Sans Pro Light"/>
              </a:rPr>
              <a:t>parts,</a:t>
            </a:r>
            <a:r>
              <a:rPr lang="en-US" sz="1600" b="0" spc="-45" dirty="0">
                <a:cs typeface="Source Sans Pro Light"/>
              </a:rPr>
              <a:t> </a:t>
            </a:r>
            <a:r>
              <a:rPr lang="en-US" sz="1600" b="0" dirty="0">
                <a:cs typeface="Source Sans Pro Light"/>
              </a:rPr>
              <a:t>which</a:t>
            </a:r>
            <a:r>
              <a:rPr lang="en-US" sz="1600" b="0" spc="-45" dirty="0">
                <a:cs typeface="Source Sans Pro Light"/>
              </a:rPr>
              <a:t> </a:t>
            </a:r>
            <a:r>
              <a:rPr lang="en-US" sz="1600" b="0" spc="-10" dirty="0">
                <a:cs typeface="Source Sans Pro Light"/>
              </a:rPr>
              <a:t>are</a:t>
            </a:r>
            <a:r>
              <a:rPr lang="en-US" sz="1600" b="0" spc="-45" dirty="0">
                <a:cs typeface="Source Sans Pro Light"/>
              </a:rPr>
              <a:t> </a:t>
            </a:r>
            <a:r>
              <a:rPr lang="en-US" sz="1600" b="0" spc="-5" dirty="0">
                <a:cs typeface="Source Sans Pro Light"/>
              </a:rPr>
              <a:t>able  </a:t>
            </a:r>
            <a:r>
              <a:rPr lang="en-US" sz="1600" b="0" spc="-10" dirty="0">
                <a:cs typeface="Source Sans Pro Light"/>
              </a:rPr>
              <a:t>to produce </a:t>
            </a:r>
            <a:r>
              <a:rPr lang="en-US" sz="1600" b="0" spc="-5" dirty="0">
                <a:cs typeface="Source Sans Pro Light"/>
              </a:rPr>
              <a:t>oxygen </a:t>
            </a:r>
            <a:r>
              <a:rPr lang="en-US" sz="1600" b="0" dirty="0">
                <a:cs typeface="Source Sans Pro Light"/>
              </a:rPr>
              <a:t>under </a:t>
            </a:r>
            <a:r>
              <a:rPr lang="en-US" sz="1600" b="0" spc="-10" dirty="0">
                <a:cs typeface="Source Sans Pro Light"/>
              </a:rPr>
              <a:t>certain </a:t>
            </a:r>
            <a:r>
              <a:rPr lang="en-US" sz="1600" b="0" spc="-5" dirty="0">
                <a:cs typeface="Source Sans Pro Light"/>
              </a:rPr>
              <a:t>conditions, making plants </a:t>
            </a:r>
            <a:r>
              <a:rPr lang="en-US" sz="1600" b="0" spc="-10" dirty="0">
                <a:cs typeface="Source Sans Pro Light"/>
              </a:rPr>
              <a:t>vital to </a:t>
            </a:r>
            <a:r>
              <a:rPr lang="en-US" sz="1600" b="0" dirty="0">
                <a:cs typeface="Source Sans Pro Light"/>
              </a:rPr>
              <a:t>our</a:t>
            </a:r>
            <a:r>
              <a:rPr lang="en-US" sz="1600" b="0" spc="75" dirty="0">
                <a:cs typeface="Source Sans Pro Light"/>
              </a:rPr>
              <a:t> </a:t>
            </a:r>
            <a:r>
              <a:rPr lang="en-US" sz="1600" b="0" dirty="0">
                <a:cs typeface="Source Sans Pro Light"/>
              </a:rPr>
              <a:t>survival.</a:t>
            </a:r>
            <a:endParaRPr lang="en-US" sz="1600" dirty="0">
              <a:cs typeface="Source Sans Pro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0756" y="4264764"/>
            <a:ext cx="16248858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600" b="0" spc="-10" dirty="0">
                <a:cs typeface="Source Sans Pro Light"/>
              </a:rPr>
              <a:t>Recognize </a:t>
            </a:r>
            <a:r>
              <a:rPr lang="en-US" sz="1600" b="0" spc="-5" dirty="0">
                <a:cs typeface="Source Sans Pro Light"/>
              </a:rPr>
              <a:t>and </a:t>
            </a:r>
            <a:r>
              <a:rPr lang="en-US" sz="1600" b="0" spc="-10" dirty="0">
                <a:cs typeface="Source Sans Pro Light"/>
              </a:rPr>
              <a:t>characterize </a:t>
            </a:r>
            <a:r>
              <a:rPr lang="en-US" sz="1600" b="0" spc="-5" dirty="0">
                <a:cs typeface="Source Sans Pro Light"/>
              </a:rPr>
              <a:t>somatic </a:t>
            </a:r>
            <a:r>
              <a:rPr lang="en-US" sz="1600" b="0" spc="-10" dirty="0">
                <a:cs typeface="Source Sans Pro Light"/>
              </a:rPr>
              <a:t>cell</a:t>
            </a:r>
            <a:r>
              <a:rPr lang="en-US" sz="1600" b="0" spc="25" dirty="0">
                <a:cs typeface="Source Sans Pro Light"/>
              </a:rPr>
              <a:t> </a:t>
            </a:r>
            <a:r>
              <a:rPr lang="en-US" sz="1600" b="0" spc="-5" dirty="0">
                <a:cs typeface="Source Sans Pro Light"/>
              </a:rPr>
              <a:t>components.</a:t>
            </a:r>
            <a:endParaRPr lang="en-US" sz="1600" dirty="0">
              <a:cs typeface="Source Sans Pro Light"/>
            </a:endParaRPr>
          </a:p>
          <a:p>
            <a:pPr marL="298450" marR="508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cs typeface="Source Sans Pro Light"/>
              </a:rPr>
              <a:t>Identify the </a:t>
            </a:r>
            <a:r>
              <a:rPr lang="en-US" sz="1600" b="0" spc="-10" dirty="0">
                <a:cs typeface="Source Sans Pro Light"/>
              </a:rPr>
              <a:t>parts </a:t>
            </a:r>
            <a:r>
              <a:rPr lang="en-US" sz="1600" b="0" dirty="0">
                <a:cs typeface="Source Sans Pro Light"/>
              </a:rPr>
              <a:t>which </a:t>
            </a:r>
            <a:r>
              <a:rPr lang="en-US" sz="1600" b="0" spc="-5" dirty="0">
                <a:cs typeface="Source Sans Pro Light"/>
              </a:rPr>
              <a:t>differ between somatic cells and plant cells, </a:t>
            </a:r>
            <a:br>
              <a:rPr lang="cs-CZ" sz="1600" spc="-5">
                <a:cs typeface="Source Sans Pro Light"/>
              </a:rPr>
            </a:br>
            <a:r>
              <a:rPr lang="en-US" sz="1600" b="0" spc="-5" dirty="0">
                <a:cs typeface="Source Sans Pro Light"/>
              </a:rPr>
              <a:t>and </a:t>
            </a:r>
            <a:r>
              <a:rPr lang="en-US" sz="1600" b="0" spc="-10" dirty="0">
                <a:cs typeface="Source Sans Pro Light"/>
              </a:rPr>
              <a:t>characterize </a:t>
            </a:r>
            <a:r>
              <a:rPr lang="en-US" sz="1600" b="0" dirty="0">
                <a:cs typeface="Source Sans Pro Light"/>
              </a:rPr>
              <a:t>their</a:t>
            </a:r>
            <a:r>
              <a:rPr lang="en-US" sz="1600" b="0" spc="10" dirty="0">
                <a:cs typeface="Source Sans Pro Light"/>
              </a:rPr>
              <a:t> </a:t>
            </a:r>
            <a:r>
              <a:rPr lang="en-US" sz="1600" b="0" dirty="0">
                <a:cs typeface="Source Sans Pro Light"/>
              </a:rPr>
              <a:t>purposes.</a:t>
            </a:r>
            <a:endParaRPr lang="en-US" sz="1600" dirty="0">
              <a:cs typeface="Source Sans Pro Light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cs typeface="Source Sans Pro Light"/>
              </a:rPr>
              <a:t>Define </a:t>
            </a:r>
            <a:r>
              <a:rPr lang="en-US" sz="1600" b="0" spc="-5" dirty="0">
                <a:cs typeface="Source Sans Pro Light"/>
              </a:rPr>
              <a:t>asexual reproduction (mitosis) and name its</a:t>
            </a:r>
            <a:r>
              <a:rPr lang="en-US" sz="1600" b="0" spc="25" dirty="0">
                <a:cs typeface="Source Sans Pro Light"/>
              </a:rPr>
              <a:t> </a:t>
            </a:r>
            <a:r>
              <a:rPr lang="en-US" sz="1600" b="0" spc="-5" dirty="0">
                <a:cs typeface="Source Sans Pro Light"/>
              </a:rPr>
              <a:t>phases.</a:t>
            </a:r>
            <a:endParaRPr lang="en-US" sz="1600" dirty="0">
              <a:cs typeface="Source Sans Pro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73429" y="4310052"/>
            <a:ext cx="7497375" cy="497572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cs-CZ" sz="1600" b="0" i="1" err="1">
                <a:cs typeface="Source Sans Pro Light"/>
              </a:rPr>
              <a:t>Somatic</a:t>
            </a:r>
            <a:r>
              <a:rPr lang="cs-CZ" sz="1600" b="0" i="1">
                <a:cs typeface="Source Sans Pro Light"/>
              </a:rPr>
              <a:t> </a:t>
            </a:r>
            <a:r>
              <a:rPr lang="cs-CZ" sz="1600" b="0" i="1" spc="-5">
                <a:cs typeface="Source Sans Pro Light"/>
              </a:rPr>
              <a:t>cell, </a:t>
            </a:r>
            <a:r>
              <a:rPr lang="cs-CZ" sz="1600" b="0" i="1">
                <a:cs typeface="Source Sans Pro Light"/>
              </a:rPr>
              <a:t>Plant </a:t>
            </a:r>
            <a:r>
              <a:rPr lang="cs-CZ" sz="1600" b="0" i="1" spc="-5">
                <a:cs typeface="Source Sans Pro Light"/>
              </a:rPr>
              <a:t>cell, </a:t>
            </a:r>
            <a:r>
              <a:rPr lang="cs-CZ" sz="1600" b="0" i="1">
                <a:cs typeface="Source Sans Pro Light"/>
              </a:rPr>
              <a:t>Cell Wall, Cell </a:t>
            </a:r>
            <a:r>
              <a:rPr lang="cs-CZ" sz="1600" b="0" i="1" spc="-5" err="1">
                <a:cs typeface="Source Sans Pro Light"/>
              </a:rPr>
              <a:t>membrane</a:t>
            </a:r>
            <a:r>
              <a:rPr lang="cs-CZ" sz="1600" b="0" i="1" spc="-5">
                <a:cs typeface="Source Sans Pro Light"/>
              </a:rPr>
              <a:t>, </a:t>
            </a:r>
            <a:r>
              <a:rPr lang="cs-CZ" sz="1600" b="0" i="1" err="1">
                <a:cs typeface="Source Sans Pro Light"/>
              </a:rPr>
              <a:t>Endoplasmic</a:t>
            </a:r>
            <a:r>
              <a:rPr lang="cs-CZ" sz="1600" b="0" i="1">
                <a:cs typeface="Source Sans Pro Light"/>
              </a:rPr>
              <a:t> </a:t>
            </a:r>
            <a:r>
              <a:rPr lang="cs-CZ" sz="1600" b="0" i="1" spc="-5" err="1">
                <a:cs typeface="Source Sans Pro Light"/>
              </a:rPr>
              <a:t>Reticulum</a:t>
            </a:r>
            <a:r>
              <a:rPr lang="cs-CZ" sz="1600" b="0" i="1" spc="-5">
                <a:cs typeface="Source Sans Pro Light"/>
              </a:rPr>
              <a:t>, </a:t>
            </a:r>
            <a:r>
              <a:rPr lang="cs-CZ" sz="1600" b="0" i="1">
                <a:cs typeface="Source Sans Pro Light"/>
              </a:rPr>
              <a:t>Golgi, </a:t>
            </a:r>
            <a:r>
              <a:rPr lang="cs-CZ" sz="1600" b="0" i="1" spc="-5" err="1">
                <a:cs typeface="Source Sans Pro Light"/>
              </a:rPr>
              <a:t>Vacuole</a:t>
            </a:r>
            <a:r>
              <a:rPr lang="cs-CZ" sz="1600" b="0" i="1" spc="-5">
                <a:cs typeface="Source Sans Pro Light"/>
              </a:rPr>
              <a:t>,  </a:t>
            </a:r>
            <a:r>
              <a:rPr lang="cs-CZ" sz="1600" b="0" i="1" err="1">
                <a:cs typeface="Source Sans Pro Light"/>
              </a:rPr>
              <a:t>Nucleus</a:t>
            </a:r>
            <a:r>
              <a:rPr lang="cs-CZ" sz="1600" b="0" i="1">
                <a:cs typeface="Source Sans Pro Light"/>
              </a:rPr>
              <a:t>, </a:t>
            </a:r>
            <a:r>
              <a:rPr lang="cs-CZ" sz="1600" b="0" i="1" err="1">
                <a:cs typeface="Source Sans Pro Light"/>
              </a:rPr>
              <a:t>Nucleolus</a:t>
            </a:r>
            <a:r>
              <a:rPr lang="cs-CZ" sz="1600" b="0" i="1">
                <a:cs typeface="Source Sans Pro Light"/>
              </a:rPr>
              <a:t>, </a:t>
            </a:r>
            <a:r>
              <a:rPr lang="cs-CZ" sz="1600" b="0" i="1" spc="-5" err="1">
                <a:cs typeface="Source Sans Pro Light"/>
              </a:rPr>
              <a:t>Mitochondria</a:t>
            </a:r>
            <a:r>
              <a:rPr lang="cs-CZ" sz="1600" b="0" i="1" spc="-5">
                <a:cs typeface="Source Sans Pro Light"/>
              </a:rPr>
              <a:t>, </a:t>
            </a:r>
            <a:r>
              <a:rPr lang="cs-CZ" sz="1600" b="0" i="1" spc="-5" err="1">
                <a:cs typeface="Source Sans Pro Light"/>
              </a:rPr>
              <a:t>Chloroplasts</a:t>
            </a:r>
            <a:r>
              <a:rPr lang="cs-CZ" sz="1600" b="0" i="1" spc="-5">
                <a:cs typeface="Source Sans Pro Light"/>
              </a:rPr>
              <a:t>, </a:t>
            </a:r>
            <a:r>
              <a:rPr lang="cs-CZ" sz="1600" b="0" i="1" spc="-10">
                <a:cs typeface="Source Sans Pro Light"/>
              </a:rPr>
              <a:t>Free </a:t>
            </a:r>
            <a:r>
              <a:rPr lang="cs-CZ" sz="1600" b="0" i="1" err="1">
                <a:cs typeface="Source Sans Pro Light"/>
              </a:rPr>
              <a:t>Ribosomes</a:t>
            </a:r>
            <a:r>
              <a:rPr lang="cs-CZ" sz="1600" b="0" i="1">
                <a:cs typeface="Source Sans Pro Light"/>
              </a:rPr>
              <a:t>, </a:t>
            </a:r>
            <a:r>
              <a:rPr lang="cs-CZ" sz="1600" b="0" i="1" spc="-10">
                <a:cs typeface="Source Sans Pro Light"/>
              </a:rPr>
              <a:t>Cytoskeleton,</a:t>
            </a:r>
            <a:r>
              <a:rPr lang="cs-CZ" sz="1600" b="0" i="1" spc="55">
                <a:cs typeface="Source Sans Pro Light"/>
              </a:rPr>
              <a:t> </a:t>
            </a:r>
            <a:r>
              <a:rPr lang="cs-CZ" sz="1600" b="0" i="1" spc="-5" err="1">
                <a:cs typeface="Source Sans Pro Light"/>
              </a:rPr>
              <a:t>Mitosis</a:t>
            </a:r>
            <a:r>
              <a:rPr lang="cs-CZ" sz="1600" b="0" i="1" spc="-5">
                <a:cs typeface="Source Sans Pro Light"/>
              </a:rPr>
              <a:t>.</a:t>
            </a:r>
            <a:endParaRPr lang="cs-CZ" sz="1600">
              <a:cs typeface="Source Sans Pro Ligh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174370"/>
            <a:ext cx="4812045" cy="82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665956" y="3319452"/>
            <a:ext cx="48061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 dirty="0">
                <a:solidFill>
                  <a:srgbClr val="FFFFFF"/>
                </a:solidFill>
                <a:cs typeface="Source Sans Pro Light"/>
              </a:rPr>
              <a:t>Learning</a:t>
            </a:r>
            <a:r>
              <a:rPr sz="2800" spc="-3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2800" spc="-5" dirty="0">
                <a:solidFill>
                  <a:srgbClr val="FFFFFF"/>
                </a:solidFill>
                <a:cs typeface="Source Sans Pro Light"/>
              </a:rPr>
              <a:t>objectives</a:t>
            </a:r>
            <a:endParaRPr sz="2800" dirty="0">
              <a:cs typeface="Source Sans Pro Ligh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743BB0-F760-4639-92C9-9D37D1405502}"/>
              </a:ext>
            </a:extLst>
          </p:cNvPr>
          <p:cNvGrpSpPr/>
          <p:nvPr/>
        </p:nvGrpSpPr>
        <p:grpSpPr>
          <a:xfrm>
            <a:off x="8644731" y="3150657"/>
            <a:ext cx="3256756" cy="828000"/>
            <a:chOff x="0" y="4134484"/>
            <a:chExt cx="3256756" cy="828000"/>
          </a:xfrm>
        </p:grpSpPr>
        <p:sp>
          <p:nvSpPr>
            <p:cNvPr id="23" name="object 23"/>
            <p:cNvSpPr/>
            <p:nvPr/>
          </p:nvSpPr>
          <p:spPr>
            <a:xfrm>
              <a:off x="0" y="4134484"/>
              <a:ext cx="3256756" cy="828000"/>
            </a:xfrm>
            <a:custGeom>
              <a:avLst/>
              <a:gdLst/>
              <a:ahLst/>
              <a:cxnLst/>
              <a:rect l="l" t="t" r="r" b="b"/>
              <a:pathLst>
                <a:path w="1909445" h="437514">
                  <a:moveTo>
                    <a:pt x="1690241" y="0"/>
                  </a:moveTo>
                  <a:lnTo>
                    <a:pt x="0" y="0"/>
                  </a:lnTo>
                  <a:lnTo>
                    <a:pt x="0" y="437154"/>
                  </a:lnTo>
                  <a:lnTo>
                    <a:pt x="1690241" y="437154"/>
                  </a:lnTo>
                  <a:lnTo>
                    <a:pt x="1740359" y="431381"/>
                  </a:lnTo>
                  <a:lnTo>
                    <a:pt x="1786366" y="414937"/>
                  </a:lnTo>
                  <a:lnTo>
                    <a:pt x="1826950" y="389135"/>
                  </a:lnTo>
                  <a:lnTo>
                    <a:pt x="1860800" y="355285"/>
                  </a:lnTo>
                  <a:lnTo>
                    <a:pt x="1886602" y="314701"/>
                  </a:lnTo>
                  <a:lnTo>
                    <a:pt x="1903046" y="268694"/>
                  </a:lnTo>
                  <a:lnTo>
                    <a:pt x="1908818" y="218577"/>
                  </a:lnTo>
                  <a:lnTo>
                    <a:pt x="1903046" y="168459"/>
                  </a:lnTo>
                  <a:lnTo>
                    <a:pt x="1886602" y="122452"/>
                  </a:lnTo>
                  <a:lnTo>
                    <a:pt x="1860800" y="81868"/>
                  </a:lnTo>
                  <a:lnTo>
                    <a:pt x="1826950" y="48018"/>
                  </a:lnTo>
                  <a:lnTo>
                    <a:pt x="1786366" y="22216"/>
                  </a:lnTo>
                  <a:lnTo>
                    <a:pt x="1740359" y="5772"/>
                  </a:lnTo>
                  <a:lnTo>
                    <a:pt x="1690241" y="0"/>
                  </a:lnTo>
                  <a:close/>
                </a:path>
              </a:pathLst>
            </a:custGeom>
            <a:solidFill>
              <a:srgbClr val="FFA00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665956" y="4350144"/>
              <a:ext cx="2478008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800" spc="5" dirty="0">
                  <a:solidFill>
                    <a:srgbClr val="FFFFFF"/>
                  </a:solidFill>
                  <a:cs typeface="Source Sans Pro Light"/>
                </a:rPr>
                <a:t>K</a:t>
              </a:r>
              <a:r>
                <a:rPr sz="2800" spc="25" dirty="0">
                  <a:solidFill>
                    <a:srgbClr val="FFFFFF"/>
                  </a:solidFill>
                  <a:cs typeface="Source Sans Pro Light"/>
                </a:rPr>
                <a:t>e</a:t>
              </a:r>
              <a:r>
                <a:rPr sz="2800" dirty="0">
                  <a:solidFill>
                    <a:srgbClr val="FFFFFF"/>
                  </a:solidFill>
                  <a:cs typeface="Source Sans Pro Light"/>
                </a:rPr>
                <a:t>ywo</a:t>
              </a:r>
              <a:r>
                <a:rPr sz="2800" spc="-20" dirty="0">
                  <a:solidFill>
                    <a:srgbClr val="FFFFFF"/>
                  </a:solidFill>
                  <a:cs typeface="Source Sans Pro Light"/>
                </a:rPr>
                <a:t>r</a:t>
              </a:r>
              <a:r>
                <a:rPr sz="2800" dirty="0">
                  <a:solidFill>
                    <a:srgbClr val="FFFFFF"/>
                  </a:solidFill>
                  <a:cs typeface="Source Sans Pro Light"/>
                </a:rPr>
                <a:t>ds</a:t>
              </a:r>
              <a:endParaRPr sz="2800" dirty="0">
                <a:cs typeface="Source Sans Pro Light"/>
              </a:endParaRPr>
            </a:p>
          </p:txBody>
        </p:sp>
      </p:grpSp>
      <p:sp>
        <p:nvSpPr>
          <p:cNvPr id="25" name="object 25"/>
          <p:cNvSpPr/>
          <p:nvPr/>
        </p:nvSpPr>
        <p:spPr>
          <a:xfrm>
            <a:off x="-794" y="5880100"/>
            <a:ext cx="3256757" cy="828000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820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665162" y="6072245"/>
            <a:ext cx="256185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30" dirty="0">
                <a:solidFill>
                  <a:srgbClr val="FFFFFF"/>
                </a:solidFill>
                <a:cs typeface="Source Sans Pro Light"/>
              </a:rPr>
              <a:t>S</a:t>
            </a:r>
            <a:r>
              <a:rPr sz="2800" spc="-40" dirty="0">
                <a:solidFill>
                  <a:srgbClr val="FFFFFF"/>
                </a:solidFill>
                <a:cs typeface="Source Sans Pro Light"/>
              </a:rPr>
              <a:t>t</a:t>
            </a:r>
            <a:r>
              <a:rPr sz="2800" spc="-10" dirty="0">
                <a:solidFill>
                  <a:srgbClr val="FFFFFF"/>
                </a:solidFill>
                <a:cs typeface="Source Sans Pro Light"/>
              </a:rPr>
              <a:t>anda</a:t>
            </a:r>
            <a:r>
              <a:rPr sz="2800" spc="-25" dirty="0">
                <a:solidFill>
                  <a:srgbClr val="FFFFFF"/>
                </a:solidFill>
                <a:cs typeface="Source Sans Pro Light"/>
              </a:rPr>
              <a:t>r</a:t>
            </a:r>
            <a:r>
              <a:rPr sz="2800" dirty="0">
                <a:solidFill>
                  <a:srgbClr val="FFFFFF"/>
                </a:solidFill>
                <a:cs typeface="Source Sans Pro Light"/>
              </a:rPr>
              <a:t>ds</a:t>
            </a:r>
            <a:endParaRPr sz="2800" dirty="0">
              <a:cs typeface="Source Sans Pro Light"/>
            </a:endParaRPr>
          </a:p>
        </p:txBody>
      </p:sp>
      <p:sp>
        <p:nvSpPr>
          <p:cNvPr id="37" name="object 16">
            <a:extLst>
              <a:ext uri="{FF2B5EF4-FFF2-40B4-BE49-F238E27FC236}">
                <a16:creationId xmlns:a16="http://schemas.microsoft.com/office/drawing/2014/main" id="{30EBFB15-3743-41A5-8915-C4EE489714FF}"/>
              </a:ext>
            </a:extLst>
          </p:cNvPr>
          <p:cNvSpPr txBox="1"/>
          <p:nvPr/>
        </p:nvSpPr>
        <p:spPr>
          <a:xfrm>
            <a:off x="986594" y="6931694"/>
            <a:ext cx="349751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dirty="0">
                <a:cs typeface="Source Sans Pro"/>
              </a:rPr>
              <a:t>Common</a:t>
            </a:r>
            <a:r>
              <a:rPr sz="1600" b="1" i="1" spc="-70" dirty="0">
                <a:cs typeface="Source Sans Pro"/>
              </a:rPr>
              <a:t> </a:t>
            </a:r>
            <a:r>
              <a:rPr sz="1600" b="1" i="1" spc="-5" dirty="0">
                <a:cs typeface="Source Sans Pro"/>
              </a:rPr>
              <a:t>Core</a:t>
            </a:r>
            <a:endParaRPr sz="1600" b="1" dirty="0">
              <a:cs typeface="Source Sans Pro"/>
            </a:endParaRPr>
          </a:p>
        </p:txBody>
      </p:sp>
      <p:sp>
        <p:nvSpPr>
          <p:cNvPr id="38" name="object 17">
            <a:extLst>
              <a:ext uri="{FF2B5EF4-FFF2-40B4-BE49-F238E27FC236}">
                <a16:creationId xmlns:a16="http://schemas.microsoft.com/office/drawing/2014/main" id="{0939939E-045D-478C-B195-6433B52F117F}"/>
              </a:ext>
            </a:extLst>
          </p:cNvPr>
          <p:cNvSpPr txBox="1"/>
          <p:nvPr/>
        </p:nvSpPr>
        <p:spPr>
          <a:xfrm>
            <a:off x="986595" y="7297455"/>
            <a:ext cx="97476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0" spc="-15" dirty="0">
                <a:cs typeface="Source Sans Pro Light"/>
              </a:rPr>
              <a:t>CCSS</a:t>
            </a:r>
            <a:r>
              <a:rPr sz="1600" b="0" spc="-55" dirty="0">
                <a:cs typeface="Source Sans Pro Light"/>
              </a:rPr>
              <a:t> </a:t>
            </a:r>
            <a:r>
              <a:rPr sz="1600" b="0" spc="-5" dirty="0">
                <a:cs typeface="Source Sans Pro Light"/>
              </a:rPr>
              <a:t>Ela-Literacy  </a:t>
            </a:r>
            <a:r>
              <a:rPr sz="1600" b="0" spc="-15" dirty="0">
                <a:cs typeface="Source Sans Pro Light"/>
              </a:rPr>
              <a:t>WHST.6-8.7</a:t>
            </a:r>
            <a:endParaRPr sz="1600" dirty="0">
              <a:cs typeface="Source Sans Pro Light"/>
            </a:endParaRPr>
          </a:p>
        </p:txBody>
      </p:sp>
      <p:sp>
        <p:nvSpPr>
          <p:cNvPr id="39" name="object 18">
            <a:extLst>
              <a:ext uri="{FF2B5EF4-FFF2-40B4-BE49-F238E27FC236}">
                <a16:creationId xmlns:a16="http://schemas.microsoft.com/office/drawing/2014/main" id="{0E42B6F6-6B9C-4916-B39B-DE412F239491}"/>
              </a:ext>
            </a:extLst>
          </p:cNvPr>
          <p:cNvSpPr txBox="1"/>
          <p:nvPr/>
        </p:nvSpPr>
        <p:spPr>
          <a:xfrm>
            <a:off x="986595" y="8176612"/>
            <a:ext cx="105096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0" spc="-15" dirty="0">
                <a:cs typeface="Source Sans Pro Light"/>
              </a:rPr>
              <a:t>CCSS</a:t>
            </a:r>
            <a:r>
              <a:rPr sz="1600" b="0" spc="-55" dirty="0">
                <a:cs typeface="Source Sans Pro Light"/>
              </a:rPr>
              <a:t> </a:t>
            </a:r>
            <a:r>
              <a:rPr sz="1600" b="0" spc="-5" dirty="0">
                <a:cs typeface="Source Sans Pro Light"/>
              </a:rPr>
              <a:t>Ela-Literacy  </a:t>
            </a:r>
            <a:r>
              <a:rPr sz="1600" b="0" dirty="0">
                <a:cs typeface="Source Sans Pro Light"/>
              </a:rPr>
              <a:t>SL.8.5</a:t>
            </a:r>
            <a:endParaRPr sz="1600" dirty="0">
              <a:cs typeface="Source Sans Pro Light"/>
            </a:endParaRPr>
          </a:p>
        </p:txBody>
      </p:sp>
      <p:sp>
        <p:nvSpPr>
          <p:cNvPr id="40" name="object 19">
            <a:extLst>
              <a:ext uri="{FF2B5EF4-FFF2-40B4-BE49-F238E27FC236}">
                <a16:creationId xmlns:a16="http://schemas.microsoft.com/office/drawing/2014/main" id="{F1FDF164-3E42-4F42-9453-E0CE9E4247A2}"/>
              </a:ext>
            </a:extLst>
          </p:cNvPr>
          <p:cNvSpPr txBox="1"/>
          <p:nvPr/>
        </p:nvSpPr>
        <p:spPr>
          <a:xfrm>
            <a:off x="986594" y="9141495"/>
            <a:ext cx="140047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dirty="0">
                <a:cs typeface="Source Sans Pro"/>
              </a:rPr>
              <a:t>NG</a:t>
            </a:r>
            <a:r>
              <a:rPr sz="1600" b="1" i="1" spc="-15" dirty="0">
                <a:cs typeface="Source Sans Pro"/>
              </a:rPr>
              <a:t>S</a:t>
            </a:r>
            <a:r>
              <a:rPr sz="1600" b="1" i="1" dirty="0">
                <a:cs typeface="Source Sans Pro"/>
              </a:rPr>
              <a:t>S</a:t>
            </a:r>
            <a:endParaRPr sz="1600" b="1" dirty="0">
              <a:cs typeface="Source Sans Pro"/>
            </a:endParaRPr>
          </a:p>
        </p:txBody>
      </p:sp>
      <p:sp>
        <p:nvSpPr>
          <p:cNvPr id="41" name="object 20">
            <a:extLst>
              <a:ext uri="{FF2B5EF4-FFF2-40B4-BE49-F238E27FC236}">
                <a16:creationId xmlns:a16="http://schemas.microsoft.com/office/drawing/2014/main" id="{578AB570-9B73-4C41-AA00-9B699A03A0CA}"/>
              </a:ext>
            </a:extLst>
          </p:cNvPr>
          <p:cNvSpPr txBox="1"/>
          <p:nvPr/>
        </p:nvSpPr>
        <p:spPr>
          <a:xfrm>
            <a:off x="986593" y="9507255"/>
            <a:ext cx="2442867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spc="5" dirty="0">
                <a:cs typeface="Source Sans Pro Light"/>
              </a:rPr>
              <a:t>M</a:t>
            </a:r>
            <a:r>
              <a:rPr sz="1600" b="0" spc="15" dirty="0">
                <a:cs typeface="Source Sans Pro Light"/>
              </a:rPr>
              <a:t>S</a:t>
            </a:r>
            <a:r>
              <a:rPr sz="1600" b="0" dirty="0">
                <a:cs typeface="Source Sans Pro Light"/>
              </a:rPr>
              <a:t>-</a:t>
            </a:r>
            <a:r>
              <a:rPr sz="1600" b="0" spc="-20" dirty="0">
                <a:cs typeface="Source Sans Pro Light"/>
              </a:rPr>
              <a:t>L</a:t>
            </a:r>
            <a:r>
              <a:rPr sz="1600" b="0" dirty="0">
                <a:cs typeface="Source Sans Pro Light"/>
              </a:rPr>
              <a:t>S1-1.</a:t>
            </a:r>
            <a:endParaRPr sz="1600" dirty="0">
              <a:cs typeface="Source Sans Pro Light"/>
            </a:endParaRPr>
          </a:p>
        </p:txBody>
      </p:sp>
      <p:sp>
        <p:nvSpPr>
          <p:cNvPr id="42" name="object 21">
            <a:extLst>
              <a:ext uri="{FF2B5EF4-FFF2-40B4-BE49-F238E27FC236}">
                <a16:creationId xmlns:a16="http://schemas.microsoft.com/office/drawing/2014/main" id="{4B83B8D1-6ED3-459B-89EF-3B8F663E2080}"/>
              </a:ext>
            </a:extLst>
          </p:cNvPr>
          <p:cNvSpPr txBox="1"/>
          <p:nvPr/>
        </p:nvSpPr>
        <p:spPr>
          <a:xfrm>
            <a:off x="986593" y="10040655"/>
            <a:ext cx="2442867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spc="5" dirty="0">
                <a:cs typeface="Source Sans Pro Light"/>
              </a:rPr>
              <a:t>M</a:t>
            </a:r>
            <a:r>
              <a:rPr sz="1600" b="0" spc="15" dirty="0">
                <a:cs typeface="Source Sans Pro Light"/>
              </a:rPr>
              <a:t>S</a:t>
            </a:r>
            <a:r>
              <a:rPr sz="1600" b="0" dirty="0">
                <a:cs typeface="Source Sans Pro Light"/>
              </a:rPr>
              <a:t>-</a:t>
            </a:r>
            <a:r>
              <a:rPr sz="1600" b="0" spc="-20" dirty="0">
                <a:cs typeface="Source Sans Pro Light"/>
              </a:rPr>
              <a:t>L</a:t>
            </a:r>
            <a:r>
              <a:rPr sz="1600" b="0" dirty="0">
                <a:cs typeface="Source Sans Pro Light"/>
              </a:rPr>
              <a:t>S1-2.</a:t>
            </a:r>
            <a:endParaRPr sz="1600" dirty="0">
              <a:cs typeface="Source Sans Pro Light"/>
            </a:endParaRPr>
          </a:p>
        </p:txBody>
      </p:sp>
      <p:sp>
        <p:nvSpPr>
          <p:cNvPr id="43" name="object 22">
            <a:extLst>
              <a:ext uri="{FF2B5EF4-FFF2-40B4-BE49-F238E27FC236}">
                <a16:creationId xmlns:a16="http://schemas.microsoft.com/office/drawing/2014/main" id="{E4253DB0-1592-4513-9628-CB75A3F9F4C8}"/>
              </a:ext>
            </a:extLst>
          </p:cNvPr>
          <p:cNvSpPr txBox="1"/>
          <p:nvPr/>
        </p:nvSpPr>
        <p:spPr>
          <a:xfrm>
            <a:off x="2421744" y="7432233"/>
            <a:ext cx="1599881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0" spc="-5" dirty="0">
                <a:cs typeface="Source Sans Pro Light"/>
              </a:rPr>
              <a:t>Conduct </a:t>
            </a:r>
            <a:r>
              <a:rPr sz="1600" b="0" dirty="0">
                <a:cs typeface="Source Sans Pro Light"/>
              </a:rPr>
              <a:t>short </a:t>
            </a:r>
            <a:r>
              <a:rPr sz="1600" b="0" spc="-10" dirty="0">
                <a:cs typeface="Source Sans Pro Light"/>
              </a:rPr>
              <a:t>research projects to </a:t>
            </a:r>
            <a:r>
              <a:rPr sz="1600" b="0" spc="-5" dirty="0">
                <a:cs typeface="Source Sans Pro Light"/>
              </a:rPr>
              <a:t>answer </a:t>
            </a:r>
            <a:r>
              <a:rPr sz="1600" b="0" spc="-10" dirty="0">
                <a:cs typeface="Source Sans Pro Light"/>
              </a:rPr>
              <a:t>a </a:t>
            </a:r>
            <a:r>
              <a:rPr sz="1600" b="0" spc="-5" dirty="0">
                <a:cs typeface="Source Sans Pro Light"/>
              </a:rPr>
              <a:t>question </a:t>
            </a:r>
            <a:r>
              <a:rPr sz="1600" b="0" dirty="0">
                <a:cs typeface="Source Sans Pro Light"/>
              </a:rPr>
              <a:t>(including </a:t>
            </a:r>
            <a:r>
              <a:rPr sz="1600" b="0" spc="-10" dirty="0">
                <a:cs typeface="Source Sans Pro Light"/>
              </a:rPr>
              <a:t>a  self-generated </a:t>
            </a:r>
            <a:r>
              <a:rPr sz="1600" b="0" spc="-5" dirty="0">
                <a:cs typeface="Source Sans Pro Light"/>
              </a:rPr>
              <a:t>question), </a:t>
            </a:r>
            <a:r>
              <a:rPr sz="1600" b="0" spc="-10" dirty="0">
                <a:cs typeface="Source Sans Pro Light"/>
              </a:rPr>
              <a:t>drawing </a:t>
            </a:r>
            <a:r>
              <a:rPr sz="1600" b="0" dirty="0">
                <a:cs typeface="Source Sans Pro Light"/>
              </a:rPr>
              <a:t>on </a:t>
            </a:r>
            <a:r>
              <a:rPr sz="1600" b="0" spc="-5" dirty="0">
                <a:cs typeface="Source Sans Pro Light"/>
              </a:rPr>
              <a:t>several </a:t>
            </a:r>
            <a:r>
              <a:rPr sz="1600" b="0" spc="-10" dirty="0">
                <a:cs typeface="Source Sans Pro Light"/>
              </a:rPr>
              <a:t>sources </a:t>
            </a:r>
            <a:r>
              <a:rPr sz="1600" b="0" spc="-5" dirty="0">
                <a:cs typeface="Source Sans Pro Light"/>
              </a:rPr>
              <a:t>and  </a:t>
            </a:r>
            <a:r>
              <a:rPr sz="1600" b="0" spc="-10" dirty="0">
                <a:cs typeface="Source Sans Pro Light"/>
              </a:rPr>
              <a:t>generating </a:t>
            </a:r>
            <a:r>
              <a:rPr sz="1600" b="0" spc="-5" dirty="0">
                <a:cs typeface="Source Sans Pro Light"/>
              </a:rPr>
              <a:t>additional </a:t>
            </a:r>
            <a:r>
              <a:rPr sz="1600" b="0" spc="-10" dirty="0">
                <a:cs typeface="Source Sans Pro Light"/>
              </a:rPr>
              <a:t>related, </a:t>
            </a:r>
            <a:r>
              <a:rPr sz="1600" b="0" spc="-5" dirty="0">
                <a:cs typeface="Source Sans Pro Light"/>
              </a:rPr>
              <a:t>focused questions</a:t>
            </a:r>
            <a:r>
              <a:rPr lang="cs-CZ" sz="1600" b="0" spc="-5">
                <a:cs typeface="Source Sans Pro Light"/>
              </a:rPr>
              <a:t> </a:t>
            </a:r>
            <a:r>
              <a:rPr sz="1600" b="0" spc="-10" dirty="0">
                <a:cs typeface="Source Sans Pro Light"/>
              </a:rPr>
              <a:t>that </a:t>
            </a:r>
            <a:r>
              <a:rPr sz="1600" b="0" spc="-5" dirty="0">
                <a:cs typeface="Source Sans Pro Light"/>
              </a:rPr>
              <a:t>allow</a:t>
            </a:r>
            <a:br>
              <a:rPr lang="cs-CZ" sz="1600" b="0" spc="-5">
                <a:cs typeface="Source Sans Pro Light"/>
              </a:rPr>
            </a:br>
            <a:r>
              <a:rPr sz="1600" b="0" spc="-5" dirty="0">
                <a:cs typeface="Source Sans Pro Light"/>
              </a:rPr>
              <a:t>for  </a:t>
            </a:r>
            <a:r>
              <a:rPr sz="1600" b="0" dirty="0">
                <a:cs typeface="Source Sans Pro Light"/>
              </a:rPr>
              <a:t>multiple </a:t>
            </a:r>
            <a:r>
              <a:rPr sz="1600" b="0" spc="-5" dirty="0">
                <a:cs typeface="Source Sans Pro Light"/>
              </a:rPr>
              <a:t>avenues </a:t>
            </a:r>
            <a:r>
              <a:rPr sz="1600" b="0" dirty="0">
                <a:cs typeface="Source Sans Pro Light"/>
              </a:rPr>
              <a:t>of </a:t>
            </a:r>
            <a:r>
              <a:rPr sz="1600" b="0" spc="-5" dirty="0">
                <a:cs typeface="Source Sans Pro Light"/>
              </a:rPr>
              <a:t>exploration.</a:t>
            </a:r>
            <a:endParaRPr sz="1600" dirty="0">
              <a:cs typeface="Source Sans Pro Light"/>
            </a:endParaRPr>
          </a:p>
        </p:txBody>
      </p:sp>
      <p:sp>
        <p:nvSpPr>
          <p:cNvPr id="44" name="object 23">
            <a:extLst>
              <a:ext uri="{FF2B5EF4-FFF2-40B4-BE49-F238E27FC236}">
                <a16:creationId xmlns:a16="http://schemas.microsoft.com/office/drawing/2014/main" id="{9125D75D-DAAE-4909-AA0A-5848515E9AC0}"/>
              </a:ext>
            </a:extLst>
          </p:cNvPr>
          <p:cNvSpPr txBox="1"/>
          <p:nvPr/>
        </p:nvSpPr>
        <p:spPr>
          <a:xfrm>
            <a:off x="2421745" y="8440455"/>
            <a:ext cx="1599636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b="0" spc="-15" dirty="0">
                <a:cs typeface="Source Sans Pro Light"/>
              </a:rPr>
              <a:t>Integrate </a:t>
            </a:r>
            <a:r>
              <a:rPr sz="1600" b="0" spc="-5" dirty="0">
                <a:cs typeface="Source Sans Pro Light"/>
              </a:rPr>
              <a:t>multimedia and visual displays into </a:t>
            </a:r>
            <a:r>
              <a:rPr sz="1600" b="0" spc="-10" dirty="0">
                <a:cs typeface="Source Sans Pro Light"/>
              </a:rPr>
              <a:t>presentations to  </a:t>
            </a:r>
            <a:r>
              <a:rPr sz="1600" b="0" spc="-5" dirty="0">
                <a:cs typeface="Source Sans Pro Light"/>
              </a:rPr>
              <a:t>clarify information, strengthen claims and evidence, and</a:t>
            </a:r>
            <a:r>
              <a:rPr sz="1600" b="0" spc="180" dirty="0">
                <a:cs typeface="Source Sans Pro Light"/>
              </a:rPr>
              <a:t> </a:t>
            </a:r>
            <a:r>
              <a:rPr sz="1600" b="0" spc="-5" dirty="0">
                <a:cs typeface="Source Sans Pro Light"/>
              </a:rPr>
              <a:t>add  interest.</a:t>
            </a:r>
            <a:endParaRPr sz="1600" dirty="0">
              <a:cs typeface="Source Sans Pro Light"/>
            </a:endParaRPr>
          </a:p>
        </p:txBody>
      </p:sp>
      <p:sp>
        <p:nvSpPr>
          <p:cNvPr id="45" name="object 24">
            <a:extLst>
              <a:ext uri="{FF2B5EF4-FFF2-40B4-BE49-F238E27FC236}">
                <a16:creationId xmlns:a16="http://schemas.microsoft.com/office/drawing/2014/main" id="{16E74FF8-12F6-43F6-A2FB-9CC7AA663234}"/>
              </a:ext>
            </a:extLst>
          </p:cNvPr>
          <p:cNvSpPr txBox="1"/>
          <p:nvPr/>
        </p:nvSpPr>
        <p:spPr>
          <a:xfrm>
            <a:off x="2421744" y="9504512"/>
            <a:ext cx="1599881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b="0" spc="-5" dirty="0">
                <a:cs typeface="Source Sans Pro Light"/>
              </a:rPr>
              <a:t>Conduct an </a:t>
            </a:r>
            <a:r>
              <a:rPr sz="1600" b="0" spc="-10" dirty="0">
                <a:cs typeface="Source Sans Pro Light"/>
              </a:rPr>
              <a:t>investigation to </a:t>
            </a:r>
            <a:r>
              <a:rPr sz="1600" b="0" spc="-5" dirty="0">
                <a:cs typeface="Source Sans Pro Light"/>
              </a:rPr>
              <a:t>provide evidence </a:t>
            </a:r>
            <a:r>
              <a:rPr sz="1600" b="0" spc="-10" dirty="0">
                <a:cs typeface="Source Sans Pro Light"/>
              </a:rPr>
              <a:t>that </a:t>
            </a:r>
            <a:r>
              <a:rPr sz="1600" b="0" dirty="0">
                <a:cs typeface="Source Sans Pro Light"/>
              </a:rPr>
              <a:t>living things </a:t>
            </a:r>
            <a:r>
              <a:rPr sz="1600" b="0" spc="-10" dirty="0">
                <a:cs typeface="Source Sans Pro Light"/>
              </a:rPr>
              <a:t>are  </a:t>
            </a:r>
            <a:r>
              <a:rPr sz="1600" b="0" spc="-5" dirty="0">
                <a:cs typeface="Source Sans Pro Light"/>
              </a:rPr>
              <a:t>made </a:t>
            </a:r>
            <a:r>
              <a:rPr sz="1600" b="0" dirty="0">
                <a:cs typeface="Source Sans Pro Light"/>
              </a:rPr>
              <a:t>of </a:t>
            </a:r>
            <a:r>
              <a:rPr sz="1600" b="0" spc="-5" dirty="0">
                <a:cs typeface="Source Sans Pro Light"/>
              </a:rPr>
              <a:t>cells, </a:t>
            </a:r>
            <a:r>
              <a:rPr sz="1600" b="0" dirty="0">
                <a:cs typeface="Source Sans Pro Light"/>
              </a:rPr>
              <a:t>either one </a:t>
            </a:r>
            <a:r>
              <a:rPr sz="1600" b="0" spc="-10" dirty="0">
                <a:cs typeface="Source Sans Pro Light"/>
              </a:rPr>
              <a:t>cell </a:t>
            </a:r>
            <a:r>
              <a:rPr sz="1600" b="0" dirty="0">
                <a:cs typeface="Source Sans Pro Light"/>
              </a:rPr>
              <a:t>or </a:t>
            </a:r>
            <a:r>
              <a:rPr sz="1600" b="0" spc="-5" dirty="0">
                <a:cs typeface="Source Sans Pro Light"/>
              </a:rPr>
              <a:t>many different numbers and </a:t>
            </a:r>
            <a:r>
              <a:rPr sz="1600" b="0" dirty="0">
                <a:cs typeface="Source Sans Pro Light"/>
              </a:rPr>
              <a:t>types  of</a:t>
            </a:r>
            <a:r>
              <a:rPr sz="1600" b="0" spc="-5" dirty="0">
                <a:cs typeface="Source Sans Pro Light"/>
              </a:rPr>
              <a:t> cells.</a:t>
            </a:r>
            <a:endParaRPr sz="1600" dirty="0">
              <a:cs typeface="Source Sans Pro Light"/>
            </a:endParaRPr>
          </a:p>
        </p:txBody>
      </p:sp>
      <p:sp>
        <p:nvSpPr>
          <p:cNvPr id="46" name="object 25">
            <a:extLst>
              <a:ext uri="{FF2B5EF4-FFF2-40B4-BE49-F238E27FC236}">
                <a16:creationId xmlns:a16="http://schemas.microsoft.com/office/drawing/2014/main" id="{0D242CBC-3991-4056-B6E9-85BB81E3A5B7}"/>
              </a:ext>
            </a:extLst>
          </p:cNvPr>
          <p:cNvSpPr txBox="1"/>
          <p:nvPr/>
        </p:nvSpPr>
        <p:spPr>
          <a:xfrm>
            <a:off x="2421745" y="10037911"/>
            <a:ext cx="1600126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0" dirty="0">
                <a:cs typeface="Source Sans Pro Light"/>
              </a:rPr>
              <a:t>Develop </a:t>
            </a:r>
            <a:r>
              <a:rPr sz="1600" b="0" spc="-5" dirty="0">
                <a:cs typeface="Source Sans Pro Light"/>
              </a:rPr>
              <a:t>and </a:t>
            </a:r>
            <a:r>
              <a:rPr sz="1600" b="0" dirty="0">
                <a:cs typeface="Source Sans Pro Light"/>
              </a:rPr>
              <a:t>use </a:t>
            </a:r>
            <a:r>
              <a:rPr sz="1600" b="0" spc="-10" dirty="0">
                <a:cs typeface="Source Sans Pro Light"/>
              </a:rPr>
              <a:t>a </a:t>
            </a:r>
            <a:r>
              <a:rPr sz="1600" b="0" dirty="0">
                <a:cs typeface="Source Sans Pro Light"/>
              </a:rPr>
              <a:t>model </a:t>
            </a:r>
            <a:r>
              <a:rPr sz="1600" b="0" spc="-10" dirty="0">
                <a:cs typeface="Source Sans Pro Light"/>
              </a:rPr>
              <a:t>to </a:t>
            </a:r>
            <a:r>
              <a:rPr sz="1600" b="0" spc="-5" dirty="0">
                <a:cs typeface="Source Sans Pro Light"/>
              </a:rPr>
              <a:t>describe </a:t>
            </a:r>
            <a:r>
              <a:rPr sz="1600" b="0" dirty="0">
                <a:cs typeface="Source Sans Pro Light"/>
              </a:rPr>
              <a:t>the </a:t>
            </a:r>
            <a:r>
              <a:rPr sz="1600" b="0" spc="-5" dirty="0">
                <a:cs typeface="Source Sans Pro Light"/>
              </a:rPr>
              <a:t>function </a:t>
            </a:r>
            <a:r>
              <a:rPr sz="1600" b="0" dirty="0">
                <a:cs typeface="Source Sans Pro Light"/>
              </a:rPr>
              <a:t>of </a:t>
            </a:r>
            <a:r>
              <a:rPr sz="1600" b="0" spc="-10" dirty="0">
                <a:cs typeface="Source Sans Pro Light"/>
              </a:rPr>
              <a:t>a cell </a:t>
            </a:r>
            <a:r>
              <a:rPr sz="1600" b="0" spc="-5" dirty="0">
                <a:cs typeface="Source Sans Pro Light"/>
              </a:rPr>
              <a:t>as </a:t>
            </a:r>
            <a:r>
              <a:rPr sz="1600" b="0" spc="-10" dirty="0">
                <a:cs typeface="Source Sans Pro Light"/>
              </a:rPr>
              <a:t>a  </a:t>
            </a:r>
            <a:r>
              <a:rPr sz="1600" b="0" dirty="0">
                <a:cs typeface="Source Sans Pro Light"/>
              </a:rPr>
              <a:t>whole, </a:t>
            </a:r>
            <a:r>
              <a:rPr sz="1600" b="0" spc="-5" dirty="0">
                <a:cs typeface="Source Sans Pro Light"/>
              </a:rPr>
              <a:t>as </a:t>
            </a:r>
            <a:r>
              <a:rPr sz="1600" b="0" dirty="0">
                <a:cs typeface="Source Sans Pro Light"/>
              </a:rPr>
              <a:t>well </a:t>
            </a:r>
            <a:r>
              <a:rPr sz="1600" b="0" spc="-5" dirty="0">
                <a:cs typeface="Source Sans Pro Light"/>
              </a:rPr>
              <a:t>as </a:t>
            </a:r>
            <a:r>
              <a:rPr sz="1600" b="0" dirty="0">
                <a:cs typeface="Source Sans Pro Light"/>
              </a:rPr>
              <a:t>the </a:t>
            </a:r>
            <a:r>
              <a:rPr sz="1600" b="0" spc="-10" dirty="0">
                <a:cs typeface="Source Sans Pro Light"/>
              </a:rPr>
              <a:t>ways parts </a:t>
            </a:r>
            <a:r>
              <a:rPr sz="1600" b="0" dirty="0">
                <a:cs typeface="Source Sans Pro Light"/>
              </a:rPr>
              <a:t>of </a:t>
            </a:r>
            <a:r>
              <a:rPr sz="1600" b="0" spc="-5" dirty="0">
                <a:cs typeface="Source Sans Pro Light"/>
              </a:rPr>
              <a:t>cells contribute </a:t>
            </a:r>
            <a:r>
              <a:rPr sz="1600" b="0" spc="-10" dirty="0">
                <a:cs typeface="Source Sans Pro Light"/>
              </a:rPr>
              <a:t>to </a:t>
            </a:r>
            <a:r>
              <a:rPr sz="1600" b="0" dirty="0">
                <a:cs typeface="Source Sans Pro Light"/>
              </a:rPr>
              <a:t>the</a:t>
            </a:r>
            <a:r>
              <a:rPr sz="1600" b="0" spc="20" dirty="0">
                <a:cs typeface="Source Sans Pro Light"/>
              </a:rPr>
              <a:t> </a:t>
            </a:r>
            <a:r>
              <a:rPr sz="1600" b="0" spc="-5" dirty="0">
                <a:cs typeface="Source Sans Pro Light"/>
              </a:rPr>
              <a:t>function.</a:t>
            </a:r>
            <a:endParaRPr sz="1600" dirty="0">
              <a:cs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7E2AD-3969-46D2-B57A-2F46DDF529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7">
            <a:extLst>
              <a:ext uri="{FF2B5EF4-FFF2-40B4-BE49-F238E27FC236}">
                <a16:creationId xmlns:a16="http://schemas.microsoft.com/office/drawing/2014/main" id="{E0D1F79D-6278-42D9-A2A5-CE8CE7FC559B}"/>
              </a:ext>
            </a:extLst>
          </p:cNvPr>
          <p:cNvSpPr/>
          <p:nvPr/>
        </p:nvSpPr>
        <p:spPr>
          <a:xfrm>
            <a:off x="-19844" y="7480300"/>
            <a:ext cx="6190456" cy="828000"/>
          </a:xfrm>
          <a:custGeom>
            <a:avLst/>
            <a:gdLst/>
            <a:ahLst/>
            <a:cxnLst/>
            <a:rect l="l" t="t" r="r" b="b"/>
            <a:pathLst>
              <a:path w="4255135" h="437514">
                <a:moveTo>
                  <a:pt x="4036433" y="0"/>
                </a:moveTo>
                <a:lnTo>
                  <a:pt x="0" y="0"/>
                </a:lnTo>
                <a:lnTo>
                  <a:pt x="0" y="437154"/>
                </a:lnTo>
                <a:lnTo>
                  <a:pt x="4036433" y="437154"/>
                </a:lnTo>
                <a:lnTo>
                  <a:pt x="4086551" y="431381"/>
                </a:lnTo>
                <a:lnTo>
                  <a:pt x="4132558" y="414937"/>
                </a:lnTo>
                <a:lnTo>
                  <a:pt x="4173142" y="389135"/>
                </a:lnTo>
                <a:lnTo>
                  <a:pt x="4206991" y="355285"/>
                </a:lnTo>
                <a:lnTo>
                  <a:pt x="4232794" y="314701"/>
                </a:lnTo>
                <a:lnTo>
                  <a:pt x="4249237" y="268694"/>
                </a:lnTo>
                <a:lnTo>
                  <a:pt x="4255010" y="218577"/>
                </a:lnTo>
                <a:lnTo>
                  <a:pt x="4249237" y="168459"/>
                </a:lnTo>
                <a:lnTo>
                  <a:pt x="4232794" y="122452"/>
                </a:lnTo>
                <a:lnTo>
                  <a:pt x="4206991" y="81868"/>
                </a:lnTo>
                <a:lnTo>
                  <a:pt x="4173142" y="48019"/>
                </a:lnTo>
                <a:lnTo>
                  <a:pt x="4132558" y="22216"/>
                </a:lnTo>
                <a:lnTo>
                  <a:pt x="4086551" y="5772"/>
                </a:lnTo>
                <a:lnTo>
                  <a:pt x="4036433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BDEAF6CC-8A52-4857-8B04-619F92B05F6D}"/>
              </a:ext>
            </a:extLst>
          </p:cNvPr>
          <p:cNvSpPr/>
          <p:nvPr/>
        </p:nvSpPr>
        <p:spPr>
          <a:xfrm>
            <a:off x="1" y="556300"/>
            <a:ext cx="5542756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/>
          <p:cNvSpPr/>
          <p:nvPr/>
        </p:nvSpPr>
        <p:spPr>
          <a:xfrm>
            <a:off x="4528271" y="556300"/>
            <a:ext cx="421488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1. </a:t>
            </a:r>
            <a:r>
              <a:rPr lang="en-US" sz="2800" b="0" spc="-5" dirty="0">
                <a:solidFill>
                  <a:srgbClr val="FFFFFF"/>
                </a:solidFill>
                <a:cs typeface="Source Sans Pro Light"/>
              </a:rPr>
              <a:t>Present </a:t>
            </a: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the </a:t>
            </a:r>
            <a:r>
              <a:rPr lang="en-US" sz="2800" b="0" spc="-5" dirty="0">
                <a:solidFill>
                  <a:srgbClr val="FFFFFF"/>
                </a:solidFill>
                <a:cs typeface="Source Sans Pro Light"/>
              </a:rPr>
              <a:t>topic </a:t>
            </a: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– </a:t>
            </a:r>
            <a:r>
              <a:rPr lang="en-US" sz="2800" b="0" spc="-5" dirty="0">
                <a:solidFill>
                  <a:srgbClr val="FFFFFF"/>
                </a:solidFill>
                <a:cs typeface="Source Sans Pro Light"/>
              </a:rPr>
              <a:t>Introduction </a:t>
            </a:r>
            <a:r>
              <a:rPr lang="en-US" sz="2800" b="0" spc="-10" dirty="0">
                <a:solidFill>
                  <a:srgbClr val="FFFFFF"/>
                </a:solidFill>
                <a:cs typeface="Source Sans Pro Light"/>
              </a:rPr>
              <a:t>to </a:t>
            </a:r>
            <a:r>
              <a:rPr lang="en-US" sz="2800" b="0" spc="-5" dirty="0">
                <a:solidFill>
                  <a:srgbClr val="FFFFFF"/>
                </a:solidFill>
                <a:cs typeface="Source Sans Pro Light"/>
              </a:rPr>
              <a:t>Somatic</a:t>
            </a:r>
            <a:r>
              <a:rPr lang="en-US" sz="2800" b="0" spc="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b="0" spc="-10" dirty="0">
                <a:solidFill>
                  <a:srgbClr val="FFFFFF"/>
                </a:solidFill>
                <a:cs typeface="Source Sans Pro Light"/>
              </a:rPr>
              <a:t>cells</a:t>
            </a:r>
            <a:endParaRPr lang="en-US" sz="2800" dirty="0">
              <a:cs typeface="Source Sans Pro Ligh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>
                  <a:solidFill>
                    <a:srgbClr val="00A0F0"/>
                  </a:solidFill>
                  <a:cs typeface="Source Sans Pro"/>
                </a:rPr>
                <a:t>10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71550" y="1758112"/>
            <a:ext cx="16915606" cy="1728678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lang="en-US" sz="1600" b="0" spc="-5" dirty="0">
                <a:cs typeface="Source Sans Pro Light"/>
              </a:rPr>
              <a:t>At </a:t>
            </a:r>
            <a:r>
              <a:rPr lang="en-US" sz="1600" b="0" dirty="0">
                <a:cs typeface="Source Sans Pro Light"/>
              </a:rPr>
              <a:t>the </a:t>
            </a:r>
            <a:r>
              <a:rPr lang="en-US" sz="1600" b="0" spc="-15" dirty="0">
                <a:cs typeface="Source Sans Pro Light"/>
              </a:rPr>
              <a:t>start </a:t>
            </a:r>
            <a:r>
              <a:rPr lang="en-US" sz="1600" b="0" dirty="0">
                <a:cs typeface="Source Sans Pro Light"/>
              </a:rPr>
              <a:t>of the </a:t>
            </a:r>
            <a:r>
              <a:rPr lang="en-US" sz="1600" b="0" spc="-5" dirty="0">
                <a:cs typeface="Source Sans Pro Light"/>
              </a:rPr>
              <a:t>class, provide </a:t>
            </a:r>
            <a:r>
              <a:rPr lang="en-US" sz="1600" b="0" spc="-10" dirty="0">
                <a:cs typeface="Source Sans Pro Light"/>
              </a:rPr>
              <a:t>a </a:t>
            </a:r>
            <a:r>
              <a:rPr lang="en-US" sz="1600" b="0" dirty="0">
                <a:cs typeface="Source Sans Pro Light"/>
              </a:rPr>
              <a:t>short </a:t>
            </a:r>
            <a:r>
              <a:rPr lang="en-US" sz="1600" b="0" spc="-5" dirty="0">
                <a:cs typeface="Source Sans Pro Light"/>
              </a:rPr>
              <a:t>introduction </a:t>
            </a:r>
            <a:r>
              <a:rPr lang="en-US" sz="1600" b="0" spc="-10" dirty="0">
                <a:cs typeface="Source Sans Pro Light"/>
              </a:rPr>
              <a:t>to </a:t>
            </a:r>
            <a:r>
              <a:rPr lang="en-US" sz="1600" b="0" dirty="0">
                <a:cs typeface="Source Sans Pro Light"/>
              </a:rPr>
              <a:t>the </a:t>
            </a:r>
            <a:r>
              <a:rPr lang="en-US" sz="1600" b="0" spc="-5" dirty="0">
                <a:cs typeface="Source Sans Pro Light"/>
              </a:rPr>
              <a:t>somatic cell. Provide </a:t>
            </a:r>
            <a:r>
              <a:rPr lang="en-US" sz="1600" b="0" spc="-10" dirty="0">
                <a:cs typeface="Source Sans Pro Light"/>
              </a:rPr>
              <a:t>just basic  </a:t>
            </a:r>
            <a:r>
              <a:rPr lang="en-US" sz="1600" b="0" spc="-5" dirty="0">
                <a:cs typeface="Source Sans Pro Light"/>
              </a:rPr>
              <a:t>information:</a:t>
            </a:r>
            <a:endParaRPr lang="en-US" sz="1600" dirty="0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dirty="0"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1400" dirty="0"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US" sz="1600" b="0" i="1" dirty="0">
                <a:cs typeface="Source Sans Pro Light"/>
              </a:rPr>
              <a:t>A somatic </a:t>
            </a:r>
            <a:r>
              <a:rPr lang="en-US" sz="1600" b="0" i="1" spc="-10" dirty="0">
                <a:cs typeface="Source Sans Pro Light"/>
              </a:rPr>
              <a:t>(from </a:t>
            </a:r>
            <a:r>
              <a:rPr lang="en-US" sz="1600" b="0" i="1" dirty="0">
                <a:cs typeface="Source Sans Pro Light"/>
              </a:rPr>
              <a:t>the </a:t>
            </a:r>
            <a:r>
              <a:rPr lang="en-US" sz="1600" b="0" i="1" spc="-5" dirty="0">
                <a:cs typeface="Source Sans Pro Light"/>
              </a:rPr>
              <a:t>Greek word </a:t>
            </a:r>
            <a:r>
              <a:rPr lang="en-US" sz="1600" b="0" i="1" dirty="0">
                <a:cs typeface="Source Sans Pro Light"/>
              </a:rPr>
              <a:t>meaning “body”) </a:t>
            </a:r>
            <a:r>
              <a:rPr lang="en-US" sz="1600" b="0" i="1" spc="-5" dirty="0">
                <a:cs typeface="Source Sans Pro Light"/>
              </a:rPr>
              <a:t>cell </a:t>
            </a:r>
            <a:r>
              <a:rPr lang="en-US" sz="1600" b="0" i="1" dirty="0">
                <a:cs typeface="Source Sans Pro Light"/>
              </a:rPr>
              <a:t>is any </a:t>
            </a:r>
            <a:r>
              <a:rPr lang="en-US" sz="1600" b="0" i="1" spc="-5" dirty="0">
                <a:cs typeface="Source Sans Pro Light"/>
              </a:rPr>
              <a:t>biological cell forming </a:t>
            </a:r>
            <a:r>
              <a:rPr lang="en-US" sz="1600" b="0" i="1" dirty="0">
                <a:cs typeface="Source Sans Pro Light"/>
              </a:rPr>
              <a:t>the shape  of its </a:t>
            </a:r>
            <a:r>
              <a:rPr lang="en-US" sz="1600" b="0" i="1" spc="-5" dirty="0">
                <a:cs typeface="Source Sans Pro Light"/>
              </a:rPr>
              <a:t>organism, </a:t>
            </a:r>
            <a:r>
              <a:rPr lang="en-US" sz="1600" b="0" i="1" spc="-10" dirty="0">
                <a:cs typeface="Source Sans Pro Light"/>
              </a:rPr>
              <a:t>except </a:t>
            </a:r>
            <a:r>
              <a:rPr lang="en-US" sz="1600" b="0" i="1" spc="-5" dirty="0">
                <a:cs typeface="Source Sans Pro Light"/>
              </a:rPr>
              <a:t>for </a:t>
            </a:r>
            <a:r>
              <a:rPr lang="en-US" sz="1600" b="0" i="1" dirty="0">
                <a:cs typeface="Source Sans Pro Light"/>
              </a:rPr>
              <a:t>those </a:t>
            </a:r>
            <a:r>
              <a:rPr lang="en-US" sz="1600" b="0" i="1" spc="-5" dirty="0">
                <a:cs typeface="Source Sans Pro Light"/>
              </a:rPr>
              <a:t>cells </a:t>
            </a:r>
            <a:r>
              <a:rPr lang="en-US" sz="1600" b="0" i="1" dirty="0">
                <a:cs typeface="Source Sans Pro Light"/>
              </a:rPr>
              <a:t>involved in sexual </a:t>
            </a:r>
            <a:r>
              <a:rPr lang="en-US" sz="1600" b="0" i="1" spc="-5" dirty="0">
                <a:cs typeface="Source Sans Pro Light"/>
              </a:rPr>
              <a:t>reproduction (called </a:t>
            </a:r>
            <a:r>
              <a:rPr lang="en-US" sz="1600" b="0" i="1" dirty="0">
                <a:cs typeface="Source Sans Pro Light"/>
              </a:rPr>
              <a:t>gem </a:t>
            </a:r>
            <a:r>
              <a:rPr lang="en-US" sz="1600" b="0" i="1" spc="-5" dirty="0">
                <a:cs typeface="Source Sans Pro Light"/>
              </a:rPr>
              <a:t>cells). They  are</a:t>
            </a:r>
            <a:r>
              <a:rPr lang="en-US" sz="1600" b="0" i="1" spc="-40" dirty="0">
                <a:cs typeface="Source Sans Pro Light"/>
              </a:rPr>
              <a:t> </a:t>
            </a:r>
            <a:r>
              <a:rPr lang="en-US" sz="1600" b="0" i="1" spc="-5" dirty="0">
                <a:cs typeface="Source Sans Pro Light"/>
              </a:rPr>
              <a:t>found</a:t>
            </a:r>
            <a:r>
              <a:rPr lang="en-US" sz="1600" b="0" i="1" spc="-40" dirty="0">
                <a:cs typeface="Source Sans Pro Light"/>
              </a:rPr>
              <a:t> </a:t>
            </a:r>
            <a:r>
              <a:rPr lang="en-US" sz="1600" b="0" i="1" dirty="0">
                <a:cs typeface="Source Sans Pro Light"/>
              </a:rPr>
              <a:t>in</a:t>
            </a:r>
            <a:r>
              <a:rPr lang="en-US" sz="1600" b="0" i="1" spc="-35" dirty="0">
                <a:cs typeface="Source Sans Pro Light"/>
              </a:rPr>
              <a:t> </a:t>
            </a:r>
            <a:r>
              <a:rPr lang="en-US" sz="1600" b="0" i="1" dirty="0">
                <a:cs typeface="Source Sans Pro Light"/>
              </a:rPr>
              <a:t>all</a:t>
            </a:r>
            <a:r>
              <a:rPr lang="en-US" sz="1600" b="0" i="1" spc="-40" dirty="0">
                <a:cs typeface="Source Sans Pro Light"/>
              </a:rPr>
              <a:t> </a:t>
            </a:r>
            <a:r>
              <a:rPr lang="en-US" sz="1600" b="0" i="1" dirty="0">
                <a:cs typeface="Source Sans Pro Light"/>
              </a:rPr>
              <a:t>living</a:t>
            </a:r>
            <a:r>
              <a:rPr lang="en-US" sz="1600" b="0" i="1" spc="-35" dirty="0">
                <a:cs typeface="Source Sans Pro Light"/>
              </a:rPr>
              <a:t> </a:t>
            </a:r>
            <a:r>
              <a:rPr lang="en-US" sz="1600" b="0" i="1" spc="-5" dirty="0">
                <a:cs typeface="Source Sans Pro Light"/>
              </a:rPr>
              <a:t>creatures</a:t>
            </a:r>
            <a:r>
              <a:rPr lang="en-US" sz="1600" b="0" i="1" spc="-40" dirty="0">
                <a:cs typeface="Source Sans Pro Light"/>
              </a:rPr>
              <a:t> </a:t>
            </a:r>
            <a:r>
              <a:rPr lang="en-US" sz="1600" b="0" i="1" dirty="0">
                <a:cs typeface="Source Sans Pro Light"/>
              </a:rPr>
              <a:t>of</a:t>
            </a:r>
            <a:r>
              <a:rPr lang="en-US" sz="1600" b="0" i="1" spc="-35" dirty="0">
                <a:cs typeface="Source Sans Pro Light"/>
              </a:rPr>
              <a:t> </a:t>
            </a:r>
            <a:r>
              <a:rPr lang="en-US" sz="1600" b="0" i="1" dirty="0">
                <a:cs typeface="Source Sans Pro Light"/>
              </a:rPr>
              <a:t>varying</a:t>
            </a:r>
            <a:r>
              <a:rPr lang="en-US" sz="1600" b="0" i="1" spc="-40" dirty="0">
                <a:cs typeface="Source Sans Pro Light"/>
              </a:rPr>
              <a:t> </a:t>
            </a:r>
            <a:r>
              <a:rPr lang="en-US" sz="1600" b="0" i="1" dirty="0">
                <a:cs typeface="Source Sans Pro Light"/>
              </a:rPr>
              <a:t>shapes</a:t>
            </a:r>
            <a:r>
              <a:rPr lang="en-US" sz="1600" b="0" i="1" spc="-40" dirty="0">
                <a:cs typeface="Source Sans Pro Light"/>
              </a:rPr>
              <a:t> </a:t>
            </a:r>
            <a:r>
              <a:rPr lang="en-US" sz="1600" b="0" i="1" dirty="0">
                <a:cs typeface="Source Sans Pro Light"/>
              </a:rPr>
              <a:t>and</a:t>
            </a:r>
            <a:r>
              <a:rPr lang="en-US" sz="1600" b="0" i="1" spc="-35" dirty="0">
                <a:cs typeface="Source Sans Pro Light"/>
              </a:rPr>
              <a:t> </a:t>
            </a:r>
            <a:r>
              <a:rPr lang="en-US" sz="1600" b="0" i="1" spc="-5" dirty="0">
                <a:cs typeface="Source Sans Pro Light"/>
              </a:rPr>
              <a:t>sizes.</a:t>
            </a:r>
            <a:r>
              <a:rPr lang="en-US" sz="1600" b="0" i="1" spc="-40" dirty="0">
                <a:cs typeface="Source Sans Pro Light"/>
              </a:rPr>
              <a:t> </a:t>
            </a:r>
            <a:r>
              <a:rPr lang="en-US" sz="1600" b="0" i="1" spc="-5" dirty="0">
                <a:cs typeface="Source Sans Pro Light"/>
              </a:rPr>
              <a:t>They</a:t>
            </a:r>
            <a:r>
              <a:rPr lang="en-US" sz="1600" b="0" i="1" spc="-35" dirty="0">
                <a:cs typeface="Source Sans Pro Light"/>
              </a:rPr>
              <a:t> </a:t>
            </a:r>
            <a:r>
              <a:rPr lang="en-US" sz="1600" b="0" i="1" spc="-5" dirty="0">
                <a:cs typeface="Source Sans Pro Light"/>
              </a:rPr>
              <a:t>contain</a:t>
            </a:r>
            <a:r>
              <a:rPr lang="en-US" sz="1600" b="0" i="1" spc="-40" dirty="0">
                <a:cs typeface="Source Sans Pro Light"/>
              </a:rPr>
              <a:t> </a:t>
            </a:r>
            <a:r>
              <a:rPr lang="en-US" sz="1600" b="0" i="1" dirty="0">
                <a:cs typeface="Source Sans Pro Light"/>
              </a:rPr>
              <a:t>two</a:t>
            </a:r>
            <a:r>
              <a:rPr lang="en-US" sz="1600" b="0" i="1" spc="-35" dirty="0">
                <a:cs typeface="Source Sans Pro Light"/>
              </a:rPr>
              <a:t> </a:t>
            </a:r>
            <a:r>
              <a:rPr lang="en-US" sz="1600" b="0" i="1" spc="-5" dirty="0">
                <a:cs typeface="Source Sans Pro Light"/>
              </a:rPr>
              <a:t>copies</a:t>
            </a:r>
            <a:r>
              <a:rPr lang="en-US" sz="1600" b="0" i="1" spc="-40" dirty="0">
                <a:cs typeface="Source Sans Pro Light"/>
              </a:rPr>
              <a:t> </a:t>
            </a:r>
            <a:r>
              <a:rPr lang="en-US" sz="1600" b="0" i="1" dirty="0">
                <a:cs typeface="Source Sans Pro Light"/>
              </a:rPr>
              <a:t>of</a:t>
            </a:r>
            <a:r>
              <a:rPr lang="en-US" sz="1600" b="0" i="1" spc="-40" dirty="0">
                <a:cs typeface="Source Sans Pro Light"/>
              </a:rPr>
              <a:t> </a:t>
            </a:r>
            <a:r>
              <a:rPr lang="en-US" sz="1600" b="0" i="1" dirty="0">
                <a:cs typeface="Source Sans Pro Light"/>
              </a:rPr>
              <a:t>each</a:t>
            </a:r>
            <a:r>
              <a:rPr lang="en-US" sz="1600" b="0" i="1" spc="-35" dirty="0">
                <a:cs typeface="Source Sans Pro Light"/>
              </a:rPr>
              <a:t> </a:t>
            </a:r>
            <a:r>
              <a:rPr lang="en-US" sz="1600" b="0" i="1" dirty="0">
                <a:cs typeface="Source Sans Pro Light"/>
              </a:rPr>
              <a:t>of  their </a:t>
            </a:r>
            <a:r>
              <a:rPr lang="en-US" sz="1600" b="0" i="1" spc="-5" dirty="0">
                <a:cs typeface="Source Sans Pro Light"/>
              </a:rPr>
              <a:t>chromosomes </a:t>
            </a:r>
            <a:r>
              <a:rPr lang="en-US" sz="1600" b="0" i="1" dirty="0">
                <a:cs typeface="Source Sans Pro Light"/>
              </a:rPr>
              <a:t>(one </a:t>
            </a:r>
            <a:r>
              <a:rPr lang="en-US" sz="1600" b="0" i="1" spc="-5" dirty="0">
                <a:cs typeface="Source Sans Pro Light"/>
              </a:rPr>
              <a:t>received </a:t>
            </a:r>
            <a:r>
              <a:rPr lang="en-US" sz="1600" b="0" i="1" spc="-10" dirty="0">
                <a:cs typeface="Source Sans Pro Light"/>
              </a:rPr>
              <a:t>from </a:t>
            </a:r>
            <a:r>
              <a:rPr lang="en-US" sz="1600" b="0" i="1" dirty="0">
                <a:cs typeface="Source Sans Pro Light"/>
              </a:rPr>
              <a:t>each </a:t>
            </a:r>
            <a:r>
              <a:rPr lang="en-US" sz="1600" b="0" i="1" spc="-5" dirty="0">
                <a:cs typeface="Source Sans Pro Light"/>
              </a:rPr>
              <a:t>parent). </a:t>
            </a:r>
            <a:r>
              <a:rPr lang="en-US" sz="1600" b="0" i="1" dirty="0">
                <a:cs typeface="Source Sans Pro Light"/>
              </a:rPr>
              <a:t>Humans </a:t>
            </a:r>
            <a:r>
              <a:rPr lang="en-US" sz="1600" b="0" i="1" spc="-5" dirty="0">
                <a:cs typeface="Source Sans Pro Light"/>
              </a:rPr>
              <a:t>are </a:t>
            </a:r>
            <a:r>
              <a:rPr lang="en-US" sz="1600" b="0" i="1" dirty="0">
                <a:cs typeface="Source Sans Pro Light"/>
              </a:rPr>
              <a:t>a diploid (having </a:t>
            </a:r>
            <a:r>
              <a:rPr lang="en-US" sz="1600" b="0" i="1" spc="-5" dirty="0">
                <a:cs typeface="Source Sans Pro Light"/>
              </a:rPr>
              <a:t>pairs </a:t>
            </a:r>
            <a:r>
              <a:rPr lang="en-US" sz="1600" b="0" i="1" dirty="0">
                <a:cs typeface="Source Sans Pro Light"/>
              </a:rPr>
              <a:t>of  </a:t>
            </a:r>
            <a:r>
              <a:rPr lang="en-US" sz="1600" b="0" i="1" spc="-5" dirty="0">
                <a:cs typeface="Source Sans Pro Light"/>
              </a:rPr>
              <a:t>chromosomes) organism, </a:t>
            </a:r>
            <a:r>
              <a:rPr lang="en-US" sz="1600" b="0" i="1" dirty="0">
                <a:cs typeface="Source Sans Pro Light"/>
              </a:rPr>
              <a:t>having 23 </a:t>
            </a:r>
            <a:r>
              <a:rPr lang="en-US" sz="1600" b="0" i="1" spc="-5" dirty="0">
                <a:cs typeface="Source Sans Pro Light"/>
              </a:rPr>
              <a:t>pairs </a:t>
            </a:r>
            <a:r>
              <a:rPr lang="en-US" sz="1600" b="0" i="1" dirty="0">
                <a:cs typeface="Source Sans Pro Light"/>
              </a:rPr>
              <a:t>of </a:t>
            </a:r>
            <a:r>
              <a:rPr lang="en-US" sz="1600" b="0" i="1" spc="-5" dirty="0">
                <a:cs typeface="Source Sans Pro Light"/>
              </a:rPr>
              <a:t>chromosomes </a:t>
            </a:r>
            <a:r>
              <a:rPr lang="en-US" sz="1600" b="0" i="1" dirty="0">
                <a:cs typeface="Source Sans Pro Light"/>
              </a:rPr>
              <a:t>in each somatic </a:t>
            </a:r>
            <a:r>
              <a:rPr lang="en-US" sz="1600" b="0" i="1" spc="-5" dirty="0">
                <a:cs typeface="Source Sans Pro Light"/>
              </a:rPr>
              <a:t>cell. </a:t>
            </a:r>
            <a:r>
              <a:rPr lang="en-US" sz="1600" b="0" i="1" dirty="0">
                <a:cs typeface="Source Sans Pro Light"/>
              </a:rPr>
              <a:t>Somatic </a:t>
            </a:r>
            <a:r>
              <a:rPr lang="en-US" sz="1600" b="0" i="1" spc="-5" dirty="0">
                <a:cs typeface="Source Sans Pro Light"/>
              </a:rPr>
              <a:t>cells  </a:t>
            </a:r>
            <a:r>
              <a:rPr lang="en-US" sz="1600" b="0" i="1" dirty="0">
                <a:cs typeface="Source Sans Pro Light"/>
              </a:rPr>
              <a:t>also </a:t>
            </a:r>
            <a:r>
              <a:rPr lang="en-US" sz="1600" b="0" i="1" spc="-5" dirty="0">
                <a:cs typeface="Source Sans Pro Light"/>
              </a:rPr>
              <a:t>differ </a:t>
            </a:r>
            <a:r>
              <a:rPr lang="en-US" sz="1600" b="0" i="1" dirty="0">
                <a:cs typeface="Source Sans Pro Light"/>
              </a:rPr>
              <a:t>in their functions, and may include additional parts that </a:t>
            </a:r>
            <a:r>
              <a:rPr lang="en-US" sz="1600" b="0" i="1" spc="-5" dirty="0">
                <a:cs typeface="Source Sans Pro Light"/>
              </a:rPr>
              <a:t>make </a:t>
            </a:r>
            <a:r>
              <a:rPr lang="en-US" sz="1600" b="0" i="1" dirty="0">
                <a:cs typeface="Source Sans Pro Light"/>
              </a:rPr>
              <a:t>them </a:t>
            </a:r>
            <a:r>
              <a:rPr lang="en-US" sz="1600" b="0" i="1" spc="-5" dirty="0">
                <a:cs typeface="Source Sans Pro Light"/>
              </a:rPr>
              <a:t>sophisticated,  e.g., </a:t>
            </a:r>
            <a:r>
              <a:rPr lang="en-US" sz="1600" b="0" i="1" dirty="0">
                <a:cs typeface="Source Sans Pro Light"/>
              </a:rPr>
              <a:t>plant </a:t>
            </a:r>
            <a:r>
              <a:rPr lang="en-US" sz="1600" b="0" i="1" spc="-5" dirty="0">
                <a:cs typeface="Source Sans Pro Light"/>
              </a:rPr>
              <a:t>cells contain chloroplasts, </a:t>
            </a:r>
            <a:r>
              <a:rPr lang="en-US" sz="1600" b="0" i="1" dirty="0">
                <a:cs typeface="Source Sans Pro Light"/>
              </a:rPr>
              <a:t>which </a:t>
            </a:r>
            <a:r>
              <a:rPr lang="en-US" sz="1600" b="0" i="1" spc="-5" dirty="0">
                <a:cs typeface="Source Sans Pro Light"/>
              </a:rPr>
              <a:t>are </a:t>
            </a:r>
            <a:r>
              <a:rPr lang="en-US" sz="1600" b="0" i="1" dirty="0">
                <a:cs typeface="Source Sans Pro Light"/>
              </a:rPr>
              <a:t>crucial</a:t>
            </a:r>
            <a:br>
              <a:rPr lang="cs-CZ" sz="1600" b="0" i="1">
                <a:cs typeface="Source Sans Pro Light"/>
              </a:rPr>
            </a:br>
            <a:r>
              <a:rPr lang="en-US" sz="1600" b="0" i="1" spc="-5" dirty="0">
                <a:cs typeface="Source Sans Pro Light"/>
              </a:rPr>
              <a:t>for</a:t>
            </a:r>
            <a:r>
              <a:rPr lang="en-US" sz="1600" b="0" i="1" spc="25" dirty="0">
                <a:cs typeface="Source Sans Pro Light"/>
              </a:rPr>
              <a:t> </a:t>
            </a:r>
            <a:r>
              <a:rPr lang="en-US" sz="1600" b="0" i="1" spc="-5" dirty="0">
                <a:cs typeface="Source Sans Pro Light"/>
              </a:rPr>
              <a:t>photosynthesis.</a:t>
            </a:r>
            <a:endParaRPr lang="en-US" sz="1600" dirty="0">
              <a:cs typeface="Source Sans Pro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975100"/>
            <a:ext cx="6190456" cy="828000"/>
          </a:xfrm>
          <a:custGeom>
            <a:avLst/>
            <a:gdLst/>
            <a:ahLst/>
            <a:cxnLst/>
            <a:rect l="l" t="t" r="r" b="b"/>
            <a:pathLst>
              <a:path w="4255135" h="437514">
                <a:moveTo>
                  <a:pt x="4036433" y="0"/>
                </a:moveTo>
                <a:lnTo>
                  <a:pt x="0" y="0"/>
                </a:lnTo>
                <a:lnTo>
                  <a:pt x="0" y="437154"/>
                </a:lnTo>
                <a:lnTo>
                  <a:pt x="4036433" y="437154"/>
                </a:lnTo>
                <a:lnTo>
                  <a:pt x="4086551" y="431381"/>
                </a:lnTo>
                <a:lnTo>
                  <a:pt x="4132558" y="414937"/>
                </a:lnTo>
                <a:lnTo>
                  <a:pt x="4173142" y="389135"/>
                </a:lnTo>
                <a:lnTo>
                  <a:pt x="4206991" y="355285"/>
                </a:lnTo>
                <a:lnTo>
                  <a:pt x="4232794" y="314701"/>
                </a:lnTo>
                <a:lnTo>
                  <a:pt x="4249237" y="268694"/>
                </a:lnTo>
                <a:lnTo>
                  <a:pt x="4255010" y="218577"/>
                </a:lnTo>
                <a:lnTo>
                  <a:pt x="4249237" y="168459"/>
                </a:lnTo>
                <a:lnTo>
                  <a:pt x="4232794" y="122452"/>
                </a:lnTo>
                <a:lnTo>
                  <a:pt x="4206991" y="81868"/>
                </a:lnTo>
                <a:lnTo>
                  <a:pt x="4173142" y="48019"/>
                </a:lnTo>
                <a:lnTo>
                  <a:pt x="4132558" y="22216"/>
                </a:lnTo>
                <a:lnTo>
                  <a:pt x="4086551" y="5772"/>
                </a:lnTo>
                <a:lnTo>
                  <a:pt x="4036433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665956" y="4154281"/>
            <a:ext cx="102144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b="0">
                <a:solidFill>
                  <a:srgbClr val="FFFFFF"/>
                </a:solidFill>
                <a:cs typeface="Source Sans Pro Light"/>
              </a:rPr>
              <a:t>2. </a:t>
            </a:r>
            <a:r>
              <a:rPr lang="cs-CZ" sz="2800" b="0" err="1">
                <a:solidFill>
                  <a:srgbClr val="FFFFFF"/>
                </a:solidFill>
                <a:cs typeface="Source Sans Pro Light"/>
              </a:rPr>
              <a:t>Discuss</a:t>
            </a:r>
            <a:r>
              <a:rPr lang="cs-CZ" sz="2800" b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b="0" spc="-5">
                <a:solidFill>
                  <a:srgbClr val="FFFFFF"/>
                </a:solidFill>
                <a:cs typeface="Source Sans Pro Light"/>
              </a:rPr>
              <a:t>and</a:t>
            </a:r>
            <a:r>
              <a:rPr lang="cs-CZ" sz="2800" b="0" spc="-7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b="0" spc="-5" err="1">
                <a:solidFill>
                  <a:srgbClr val="FFFFFF"/>
                </a:solidFill>
                <a:cs typeface="Source Sans Pro Light"/>
              </a:rPr>
              <a:t>question</a:t>
            </a:r>
            <a:endParaRPr lang="cs-CZ" sz="2800">
              <a:cs typeface="Source Sans Pro 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D94A77-6DC2-4F9A-AE4F-777804495EAE}"/>
              </a:ext>
            </a:extLst>
          </p:cNvPr>
          <p:cNvGrpSpPr/>
          <p:nvPr/>
        </p:nvGrpSpPr>
        <p:grpSpPr>
          <a:xfrm>
            <a:off x="17201356" y="4580340"/>
            <a:ext cx="469900" cy="542290"/>
            <a:chOff x="6546338" y="2693109"/>
            <a:chExt cx="469900" cy="542290"/>
          </a:xfrm>
        </p:grpSpPr>
        <p:sp>
          <p:nvSpPr>
            <p:cNvPr id="8" name="object 8"/>
            <p:cNvSpPr/>
            <p:nvPr/>
          </p:nvSpPr>
          <p:spPr>
            <a:xfrm>
              <a:off x="6546338" y="2693109"/>
              <a:ext cx="469900" cy="542290"/>
            </a:xfrm>
            <a:custGeom>
              <a:avLst/>
              <a:gdLst/>
              <a:ahLst/>
              <a:cxnLst/>
              <a:rect l="l" t="t" r="r" b="b"/>
              <a:pathLst>
                <a:path w="469900" h="542289">
                  <a:moveTo>
                    <a:pt x="264398" y="41910"/>
                  </a:moveTo>
                  <a:lnTo>
                    <a:pt x="200415" y="41910"/>
                  </a:lnTo>
                  <a:lnTo>
                    <a:pt x="204646" y="43180"/>
                  </a:lnTo>
                  <a:lnTo>
                    <a:pt x="204646" y="69850"/>
                  </a:lnTo>
                  <a:lnTo>
                    <a:pt x="202737" y="69850"/>
                  </a:lnTo>
                  <a:lnTo>
                    <a:pt x="195545" y="71120"/>
                  </a:lnTo>
                  <a:lnTo>
                    <a:pt x="154568" y="81280"/>
                  </a:lnTo>
                  <a:lnTo>
                    <a:pt x="102891" y="107950"/>
                  </a:lnTo>
                  <a:lnTo>
                    <a:pt x="63599" y="142240"/>
                  </a:lnTo>
                  <a:lnTo>
                    <a:pt x="36632" y="176530"/>
                  </a:lnTo>
                  <a:lnTo>
                    <a:pt x="16216" y="217170"/>
                  </a:lnTo>
                  <a:lnTo>
                    <a:pt x="3740" y="261620"/>
                  </a:lnTo>
                  <a:lnTo>
                    <a:pt x="0" y="317500"/>
                  </a:lnTo>
                  <a:lnTo>
                    <a:pt x="1402" y="334010"/>
                  </a:lnTo>
                  <a:lnTo>
                    <a:pt x="12230" y="382270"/>
                  </a:lnTo>
                  <a:lnTo>
                    <a:pt x="40449" y="439420"/>
                  </a:lnTo>
                  <a:lnTo>
                    <a:pt x="94865" y="496570"/>
                  </a:lnTo>
                  <a:lnTo>
                    <a:pt x="133098" y="519430"/>
                  </a:lnTo>
                  <a:lnTo>
                    <a:pt x="175178" y="534670"/>
                  </a:lnTo>
                  <a:lnTo>
                    <a:pt x="221053" y="542290"/>
                  </a:lnTo>
                  <a:lnTo>
                    <a:pt x="253565" y="542290"/>
                  </a:lnTo>
                  <a:lnTo>
                    <a:pt x="285776" y="537210"/>
                  </a:lnTo>
                  <a:lnTo>
                    <a:pt x="314210" y="528320"/>
                  </a:lnTo>
                  <a:lnTo>
                    <a:pt x="340772" y="516890"/>
                  </a:lnTo>
                  <a:lnTo>
                    <a:pt x="365444" y="502920"/>
                  </a:lnTo>
                  <a:lnTo>
                    <a:pt x="214496" y="502920"/>
                  </a:lnTo>
                  <a:lnTo>
                    <a:pt x="197841" y="500380"/>
                  </a:lnTo>
                  <a:lnTo>
                    <a:pt x="189695" y="497840"/>
                  </a:lnTo>
                  <a:lnTo>
                    <a:pt x="186820" y="497840"/>
                  </a:lnTo>
                  <a:lnTo>
                    <a:pt x="180556" y="496570"/>
                  </a:lnTo>
                  <a:lnTo>
                    <a:pt x="176187" y="495300"/>
                  </a:lnTo>
                  <a:lnTo>
                    <a:pt x="171631" y="492760"/>
                  </a:lnTo>
                  <a:lnTo>
                    <a:pt x="167137" y="491490"/>
                  </a:lnTo>
                  <a:lnTo>
                    <a:pt x="159492" y="488950"/>
                  </a:lnTo>
                  <a:lnTo>
                    <a:pt x="155827" y="487680"/>
                  </a:lnTo>
                  <a:lnTo>
                    <a:pt x="151735" y="485140"/>
                  </a:lnTo>
                  <a:lnTo>
                    <a:pt x="148358" y="483870"/>
                  </a:lnTo>
                  <a:lnTo>
                    <a:pt x="146349" y="482600"/>
                  </a:lnTo>
                  <a:lnTo>
                    <a:pt x="138717" y="478790"/>
                  </a:lnTo>
                  <a:lnTo>
                    <a:pt x="133206" y="474980"/>
                  </a:lnTo>
                  <a:lnTo>
                    <a:pt x="127808" y="472440"/>
                  </a:lnTo>
                  <a:lnTo>
                    <a:pt x="127846" y="471170"/>
                  </a:lnTo>
                  <a:lnTo>
                    <a:pt x="122799" y="468630"/>
                  </a:lnTo>
                  <a:lnTo>
                    <a:pt x="120175" y="466090"/>
                  </a:lnTo>
                  <a:lnTo>
                    <a:pt x="119486" y="466090"/>
                  </a:lnTo>
                  <a:lnTo>
                    <a:pt x="118656" y="464820"/>
                  </a:lnTo>
                  <a:lnTo>
                    <a:pt x="112066" y="459740"/>
                  </a:lnTo>
                  <a:lnTo>
                    <a:pt x="104020" y="453390"/>
                  </a:lnTo>
                  <a:lnTo>
                    <a:pt x="103806" y="453390"/>
                  </a:lnTo>
                  <a:lnTo>
                    <a:pt x="118029" y="439420"/>
                  </a:lnTo>
                  <a:lnTo>
                    <a:pt x="118054" y="436880"/>
                  </a:lnTo>
                  <a:lnTo>
                    <a:pt x="87400" y="436880"/>
                  </a:lnTo>
                  <a:lnTo>
                    <a:pt x="84702" y="433070"/>
                  </a:lnTo>
                  <a:lnTo>
                    <a:pt x="82165" y="430530"/>
                  </a:lnTo>
                  <a:lnTo>
                    <a:pt x="79693" y="426720"/>
                  </a:lnTo>
                  <a:lnTo>
                    <a:pt x="63277" y="402590"/>
                  </a:lnTo>
                  <a:lnTo>
                    <a:pt x="50973" y="375920"/>
                  </a:lnTo>
                  <a:lnTo>
                    <a:pt x="42747" y="346710"/>
                  </a:lnTo>
                  <a:lnTo>
                    <a:pt x="38569" y="316230"/>
                  </a:lnTo>
                  <a:lnTo>
                    <a:pt x="56708" y="316230"/>
                  </a:lnTo>
                  <a:lnTo>
                    <a:pt x="57976" y="314960"/>
                  </a:lnTo>
                  <a:lnTo>
                    <a:pt x="60084" y="314960"/>
                  </a:lnTo>
                  <a:lnTo>
                    <a:pt x="61114" y="312420"/>
                  </a:lnTo>
                  <a:lnTo>
                    <a:pt x="61127" y="295910"/>
                  </a:lnTo>
                  <a:lnTo>
                    <a:pt x="58528" y="293370"/>
                  </a:lnTo>
                  <a:lnTo>
                    <a:pt x="38606" y="293370"/>
                  </a:lnTo>
                  <a:lnTo>
                    <a:pt x="39171" y="288290"/>
                  </a:lnTo>
                  <a:lnTo>
                    <a:pt x="46590" y="248920"/>
                  </a:lnTo>
                  <a:lnTo>
                    <a:pt x="47105" y="246380"/>
                  </a:lnTo>
                  <a:lnTo>
                    <a:pt x="47708" y="245110"/>
                  </a:lnTo>
                  <a:lnTo>
                    <a:pt x="48272" y="242570"/>
                  </a:lnTo>
                  <a:lnTo>
                    <a:pt x="50934" y="242570"/>
                  </a:lnTo>
                  <a:lnTo>
                    <a:pt x="51825" y="240030"/>
                  </a:lnTo>
                  <a:lnTo>
                    <a:pt x="51047" y="234950"/>
                  </a:lnTo>
                  <a:lnTo>
                    <a:pt x="51875" y="232410"/>
                  </a:lnTo>
                  <a:lnTo>
                    <a:pt x="52679" y="231140"/>
                  </a:lnTo>
                  <a:lnTo>
                    <a:pt x="53607" y="228600"/>
                  </a:lnTo>
                  <a:lnTo>
                    <a:pt x="58600" y="217170"/>
                  </a:lnTo>
                  <a:lnTo>
                    <a:pt x="64229" y="207010"/>
                  </a:lnTo>
                  <a:lnTo>
                    <a:pt x="70519" y="195580"/>
                  </a:lnTo>
                  <a:lnTo>
                    <a:pt x="77558" y="186690"/>
                  </a:lnTo>
                  <a:lnTo>
                    <a:pt x="79529" y="184150"/>
                  </a:lnTo>
                  <a:lnTo>
                    <a:pt x="81877" y="180340"/>
                  </a:lnTo>
                  <a:lnTo>
                    <a:pt x="83484" y="179070"/>
                  </a:lnTo>
                  <a:lnTo>
                    <a:pt x="85140" y="176530"/>
                  </a:lnTo>
                  <a:lnTo>
                    <a:pt x="87927" y="172720"/>
                  </a:lnTo>
                  <a:lnTo>
                    <a:pt x="118268" y="172720"/>
                  </a:lnTo>
                  <a:lnTo>
                    <a:pt x="117026" y="170180"/>
                  </a:lnTo>
                  <a:lnTo>
                    <a:pt x="116687" y="168910"/>
                  </a:lnTo>
                  <a:lnTo>
                    <a:pt x="116235" y="168910"/>
                  </a:lnTo>
                  <a:lnTo>
                    <a:pt x="112092" y="163830"/>
                  </a:lnTo>
                  <a:lnTo>
                    <a:pt x="108439" y="160020"/>
                  </a:lnTo>
                  <a:lnTo>
                    <a:pt x="104459" y="156210"/>
                  </a:lnTo>
                  <a:lnTo>
                    <a:pt x="131045" y="135890"/>
                  </a:lnTo>
                  <a:lnTo>
                    <a:pt x="159591" y="121920"/>
                  </a:lnTo>
                  <a:lnTo>
                    <a:pt x="190224" y="111760"/>
                  </a:lnTo>
                  <a:lnTo>
                    <a:pt x="223010" y="106680"/>
                  </a:lnTo>
                  <a:lnTo>
                    <a:pt x="363418" y="106680"/>
                  </a:lnTo>
                  <a:lnTo>
                    <a:pt x="348332" y="96520"/>
                  </a:lnTo>
                  <a:lnTo>
                    <a:pt x="332485" y="88900"/>
                  </a:lnTo>
                  <a:lnTo>
                    <a:pt x="299228" y="76200"/>
                  </a:lnTo>
                  <a:lnTo>
                    <a:pt x="282007" y="72390"/>
                  </a:lnTo>
                  <a:lnTo>
                    <a:pt x="264398" y="69850"/>
                  </a:lnTo>
                  <a:lnTo>
                    <a:pt x="264398" y="41910"/>
                  </a:lnTo>
                  <a:close/>
                </a:path>
                <a:path w="469900" h="542289">
                  <a:moveTo>
                    <a:pt x="234898" y="480060"/>
                  </a:moveTo>
                  <a:lnTo>
                    <a:pt x="228006" y="480060"/>
                  </a:lnTo>
                  <a:lnTo>
                    <a:pt x="226149" y="481330"/>
                  </a:lnTo>
                  <a:lnTo>
                    <a:pt x="224793" y="482600"/>
                  </a:lnTo>
                  <a:lnTo>
                    <a:pt x="223575" y="483870"/>
                  </a:lnTo>
                  <a:lnTo>
                    <a:pt x="223022" y="485140"/>
                  </a:lnTo>
                  <a:lnTo>
                    <a:pt x="223010" y="502920"/>
                  </a:lnTo>
                  <a:lnTo>
                    <a:pt x="245192" y="502920"/>
                  </a:lnTo>
                  <a:lnTo>
                    <a:pt x="245460" y="495300"/>
                  </a:lnTo>
                  <a:lnTo>
                    <a:pt x="245593" y="483870"/>
                  </a:lnTo>
                  <a:lnTo>
                    <a:pt x="242945" y="481330"/>
                  </a:lnTo>
                  <a:lnTo>
                    <a:pt x="234898" y="480060"/>
                  </a:lnTo>
                  <a:close/>
                </a:path>
                <a:path w="469900" h="542289">
                  <a:moveTo>
                    <a:pt x="366955" y="424180"/>
                  </a:moveTo>
                  <a:lnTo>
                    <a:pt x="363228" y="424180"/>
                  </a:lnTo>
                  <a:lnTo>
                    <a:pt x="355922" y="430530"/>
                  </a:lnTo>
                  <a:lnTo>
                    <a:pt x="352621" y="434340"/>
                  </a:lnTo>
                  <a:lnTo>
                    <a:pt x="351666" y="435610"/>
                  </a:lnTo>
                  <a:lnTo>
                    <a:pt x="351541" y="436880"/>
                  </a:lnTo>
                  <a:lnTo>
                    <a:pt x="351491" y="439420"/>
                  </a:lnTo>
                  <a:lnTo>
                    <a:pt x="352521" y="440690"/>
                  </a:lnTo>
                  <a:lnTo>
                    <a:pt x="364847" y="453390"/>
                  </a:lnTo>
                  <a:lnTo>
                    <a:pt x="364220" y="454660"/>
                  </a:lnTo>
                  <a:lnTo>
                    <a:pt x="337520" y="473710"/>
                  </a:lnTo>
                  <a:lnTo>
                    <a:pt x="308852" y="488950"/>
                  </a:lnTo>
                  <a:lnTo>
                    <a:pt x="278111" y="499110"/>
                  </a:lnTo>
                  <a:lnTo>
                    <a:pt x="245192" y="502920"/>
                  </a:lnTo>
                  <a:lnTo>
                    <a:pt x="365444" y="502920"/>
                  </a:lnTo>
                  <a:lnTo>
                    <a:pt x="388208" y="485140"/>
                  </a:lnTo>
                  <a:lnTo>
                    <a:pt x="389099" y="483870"/>
                  </a:lnTo>
                  <a:lnTo>
                    <a:pt x="390016" y="483870"/>
                  </a:lnTo>
                  <a:lnTo>
                    <a:pt x="390895" y="482600"/>
                  </a:lnTo>
                  <a:lnTo>
                    <a:pt x="400658" y="473710"/>
                  </a:lnTo>
                  <a:lnTo>
                    <a:pt x="409821" y="463550"/>
                  </a:lnTo>
                  <a:lnTo>
                    <a:pt x="418387" y="453390"/>
                  </a:lnTo>
                  <a:lnTo>
                    <a:pt x="426357" y="443230"/>
                  </a:lnTo>
                  <a:lnTo>
                    <a:pt x="426219" y="443230"/>
                  </a:lnTo>
                  <a:lnTo>
                    <a:pt x="429289" y="438150"/>
                  </a:lnTo>
                  <a:lnTo>
                    <a:pt x="380689" y="438150"/>
                  </a:lnTo>
                  <a:lnTo>
                    <a:pt x="377350" y="434340"/>
                  </a:lnTo>
                  <a:lnTo>
                    <a:pt x="374249" y="430530"/>
                  </a:lnTo>
                  <a:lnTo>
                    <a:pt x="366955" y="424180"/>
                  </a:lnTo>
                  <a:close/>
                </a:path>
                <a:path w="469900" h="542289">
                  <a:moveTo>
                    <a:pt x="454837" y="222250"/>
                  </a:moveTo>
                  <a:lnTo>
                    <a:pt x="413340" y="222250"/>
                  </a:lnTo>
                  <a:lnTo>
                    <a:pt x="414293" y="224790"/>
                  </a:lnTo>
                  <a:lnTo>
                    <a:pt x="416516" y="229870"/>
                  </a:lnTo>
                  <a:lnTo>
                    <a:pt x="417645" y="233680"/>
                  </a:lnTo>
                  <a:lnTo>
                    <a:pt x="418586" y="236220"/>
                  </a:lnTo>
                  <a:lnTo>
                    <a:pt x="420168" y="240030"/>
                  </a:lnTo>
                  <a:lnTo>
                    <a:pt x="420734" y="241300"/>
                  </a:lnTo>
                  <a:lnTo>
                    <a:pt x="422039" y="246380"/>
                  </a:lnTo>
                  <a:lnTo>
                    <a:pt x="423093" y="248920"/>
                  </a:lnTo>
                  <a:lnTo>
                    <a:pt x="423884" y="252730"/>
                  </a:lnTo>
                  <a:lnTo>
                    <a:pt x="424587" y="255270"/>
                  </a:lnTo>
                  <a:lnTo>
                    <a:pt x="425504" y="257810"/>
                  </a:lnTo>
                  <a:lnTo>
                    <a:pt x="426583" y="262890"/>
                  </a:lnTo>
                  <a:lnTo>
                    <a:pt x="426871" y="264160"/>
                  </a:lnTo>
                  <a:lnTo>
                    <a:pt x="427449" y="267970"/>
                  </a:lnTo>
                  <a:lnTo>
                    <a:pt x="428026" y="270510"/>
                  </a:lnTo>
                  <a:lnTo>
                    <a:pt x="429030" y="276860"/>
                  </a:lnTo>
                  <a:lnTo>
                    <a:pt x="429382" y="280670"/>
                  </a:lnTo>
                  <a:lnTo>
                    <a:pt x="430914" y="294640"/>
                  </a:lnTo>
                  <a:lnTo>
                    <a:pt x="411821" y="294640"/>
                  </a:lnTo>
                  <a:lnTo>
                    <a:pt x="409335" y="295910"/>
                  </a:lnTo>
                  <a:lnTo>
                    <a:pt x="408243" y="298450"/>
                  </a:lnTo>
                  <a:lnTo>
                    <a:pt x="408055" y="299720"/>
                  </a:lnTo>
                  <a:lnTo>
                    <a:pt x="407966" y="309880"/>
                  </a:lnTo>
                  <a:lnTo>
                    <a:pt x="408092" y="313690"/>
                  </a:lnTo>
                  <a:lnTo>
                    <a:pt x="410703" y="316230"/>
                  </a:lnTo>
                  <a:lnTo>
                    <a:pt x="430675" y="316230"/>
                  </a:lnTo>
                  <a:lnTo>
                    <a:pt x="430650" y="317500"/>
                  </a:lnTo>
                  <a:lnTo>
                    <a:pt x="425669" y="350520"/>
                  </a:lnTo>
                  <a:lnTo>
                    <a:pt x="415742" y="382270"/>
                  </a:lnTo>
                  <a:lnTo>
                    <a:pt x="400813" y="411480"/>
                  </a:lnTo>
                  <a:lnTo>
                    <a:pt x="380864" y="438150"/>
                  </a:lnTo>
                  <a:lnTo>
                    <a:pt x="429289" y="438150"/>
                  </a:lnTo>
                  <a:lnTo>
                    <a:pt x="443871" y="414020"/>
                  </a:lnTo>
                  <a:lnTo>
                    <a:pt x="456927" y="382270"/>
                  </a:lnTo>
                  <a:lnTo>
                    <a:pt x="465411" y="350520"/>
                  </a:lnTo>
                  <a:lnTo>
                    <a:pt x="469350" y="316230"/>
                  </a:lnTo>
                  <a:lnTo>
                    <a:pt x="469268" y="293370"/>
                  </a:lnTo>
                  <a:lnTo>
                    <a:pt x="467978" y="276860"/>
                  </a:lnTo>
                  <a:lnTo>
                    <a:pt x="464929" y="257810"/>
                  </a:lnTo>
                  <a:lnTo>
                    <a:pt x="460363" y="238760"/>
                  </a:lnTo>
                  <a:lnTo>
                    <a:pt x="456395" y="226060"/>
                  </a:lnTo>
                  <a:lnTo>
                    <a:pt x="454837" y="222250"/>
                  </a:lnTo>
                  <a:close/>
                </a:path>
                <a:path w="469900" h="542289">
                  <a:moveTo>
                    <a:pt x="105941" y="422910"/>
                  </a:moveTo>
                  <a:lnTo>
                    <a:pt x="103254" y="422910"/>
                  </a:lnTo>
                  <a:lnTo>
                    <a:pt x="100807" y="424180"/>
                  </a:lnTo>
                  <a:lnTo>
                    <a:pt x="99388" y="424180"/>
                  </a:lnTo>
                  <a:lnTo>
                    <a:pt x="95008" y="429260"/>
                  </a:lnTo>
                  <a:lnTo>
                    <a:pt x="91379" y="433070"/>
                  </a:lnTo>
                  <a:lnTo>
                    <a:pt x="87601" y="436880"/>
                  </a:lnTo>
                  <a:lnTo>
                    <a:pt x="118054" y="436880"/>
                  </a:lnTo>
                  <a:lnTo>
                    <a:pt x="118067" y="435610"/>
                  </a:lnTo>
                  <a:lnTo>
                    <a:pt x="111840" y="429260"/>
                  </a:lnTo>
                  <a:lnTo>
                    <a:pt x="110020" y="427990"/>
                  </a:lnTo>
                  <a:lnTo>
                    <a:pt x="105941" y="422910"/>
                  </a:lnTo>
                  <a:close/>
                </a:path>
                <a:path w="469900" h="542289">
                  <a:moveTo>
                    <a:pt x="429018" y="172720"/>
                  </a:moveTo>
                  <a:lnTo>
                    <a:pt x="381278" y="172720"/>
                  </a:lnTo>
                  <a:lnTo>
                    <a:pt x="383966" y="176530"/>
                  </a:lnTo>
                  <a:lnTo>
                    <a:pt x="385911" y="179070"/>
                  </a:lnTo>
                  <a:lnTo>
                    <a:pt x="388886" y="182880"/>
                  </a:lnTo>
                  <a:lnTo>
                    <a:pt x="394690" y="190500"/>
                  </a:lnTo>
                  <a:lnTo>
                    <a:pt x="400072" y="198120"/>
                  </a:lnTo>
                  <a:lnTo>
                    <a:pt x="405033" y="207010"/>
                  </a:lnTo>
                  <a:lnTo>
                    <a:pt x="409574" y="214630"/>
                  </a:lnTo>
                  <a:lnTo>
                    <a:pt x="411130" y="218440"/>
                  </a:lnTo>
                  <a:lnTo>
                    <a:pt x="413376" y="223520"/>
                  </a:lnTo>
                  <a:lnTo>
                    <a:pt x="413340" y="222250"/>
                  </a:lnTo>
                  <a:lnTo>
                    <a:pt x="454837" y="222250"/>
                  </a:lnTo>
                  <a:lnTo>
                    <a:pt x="451720" y="214630"/>
                  </a:lnTo>
                  <a:lnTo>
                    <a:pt x="446414" y="201930"/>
                  </a:lnTo>
                  <a:lnTo>
                    <a:pt x="440554" y="190500"/>
                  </a:lnTo>
                  <a:lnTo>
                    <a:pt x="429018" y="172720"/>
                  </a:lnTo>
                  <a:close/>
                </a:path>
                <a:path w="469900" h="542289">
                  <a:moveTo>
                    <a:pt x="118268" y="172720"/>
                  </a:moveTo>
                  <a:lnTo>
                    <a:pt x="88128" y="172720"/>
                  </a:lnTo>
                  <a:lnTo>
                    <a:pt x="91191" y="176530"/>
                  </a:lnTo>
                  <a:lnTo>
                    <a:pt x="94053" y="179070"/>
                  </a:lnTo>
                  <a:lnTo>
                    <a:pt x="98396" y="184150"/>
                  </a:lnTo>
                  <a:lnTo>
                    <a:pt x="99225" y="184150"/>
                  </a:lnTo>
                  <a:lnTo>
                    <a:pt x="102816" y="187960"/>
                  </a:lnTo>
                  <a:lnTo>
                    <a:pt x="106191" y="186690"/>
                  </a:lnTo>
                  <a:lnTo>
                    <a:pt x="117477" y="175260"/>
                  </a:lnTo>
                  <a:lnTo>
                    <a:pt x="118268" y="172720"/>
                  </a:lnTo>
                  <a:close/>
                </a:path>
                <a:path w="469900" h="542289">
                  <a:moveTo>
                    <a:pt x="363418" y="106680"/>
                  </a:moveTo>
                  <a:lnTo>
                    <a:pt x="246296" y="106680"/>
                  </a:lnTo>
                  <a:lnTo>
                    <a:pt x="279022" y="111760"/>
                  </a:lnTo>
                  <a:lnTo>
                    <a:pt x="309642" y="121920"/>
                  </a:lnTo>
                  <a:lnTo>
                    <a:pt x="338242" y="135890"/>
                  </a:lnTo>
                  <a:lnTo>
                    <a:pt x="364909" y="156210"/>
                  </a:lnTo>
                  <a:lnTo>
                    <a:pt x="364119" y="157480"/>
                  </a:lnTo>
                  <a:lnTo>
                    <a:pt x="365223" y="157480"/>
                  </a:lnTo>
                  <a:lnTo>
                    <a:pt x="355633" y="166370"/>
                  </a:lnTo>
                  <a:lnTo>
                    <a:pt x="354680" y="167640"/>
                  </a:lnTo>
                  <a:lnTo>
                    <a:pt x="352408" y="170180"/>
                  </a:lnTo>
                  <a:lnTo>
                    <a:pt x="351779" y="172720"/>
                  </a:lnTo>
                  <a:lnTo>
                    <a:pt x="351879" y="173990"/>
                  </a:lnTo>
                  <a:lnTo>
                    <a:pt x="352231" y="175260"/>
                  </a:lnTo>
                  <a:lnTo>
                    <a:pt x="353123" y="176530"/>
                  </a:lnTo>
                  <a:lnTo>
                    <a:pt x="356323" y="180340"/>
                  </a:lnTo>
                  <a:lnTo>
                    <a:pt x="358106" y="181610"/>
                  </a:lnTo>
                  <a:lnTo>
                    <a:pt x="363554" y="186690"/>
                  </a:lnTo>
                  <a:lnTo>
                    <a:pt x="367333" y="186690"/>
                  </a:lnTo>
                  <a:lnTo>
                    <a:pt x="372781" y="181610"/>
                  </a:lnTo>
                  <a:lnTo>
                    <a:pt x="377777" y="176530"/>
                  </a:lnTo>
                  <a:lnTo>
                    <a:pt x="381278" y="172720"/>
                  </a:lnTo>
                  <a:lnTo>
                    <a:pt x="429018" y="172720"/>
                  </a:lnTo>
                  <a:lnTo>
                    <a:pt x="417406" y="154940"/>
                  </a:lnTo>
                  <a:lnTo>
                    <a:pt x="434303" y="137160"/>
                  </a:lnTo>
                  <a:lnTo>
                    <a:pt x="457170" y="137160"/>
                  </a:lnTo>
                  <a:lnTo>
                    <a:pt x="460789" y="133350"/>
                  </a:lnTo>
                  <a:lnTo>
                    <a:pt x="460614" y="128270"/>
                  </a:lnTo>
                  <a:lnTo>
                    <a:pt x="391234" y="128270"/>
                  </a:lnTo>
                  <a:lnTo>
                    <a:pt x="377724" y="116840"/>
                  </a:lnTo>
                  <a:lnTo>
                    <a:pt x="363418" y="106680"/>
                  </a:lnTo>
                  <a:close/>
                </a:path>
                <a:path w="469900" h="542289">
                  <a:moveTo>
                    <a:pt x="457170" y="137160"/>
                  </a:moveTo>
                  <a:lnTo>
                    <a:pt x="434303" y="137160"/>
                  </a:lnTo>
                  <a:lnTo>
                    <a:pt x="434592" y="138430"/>
                  </a:lnTo>
                  <a:lnTo>
                    <a:pt x="434980" y="138430"/>
                  </a:lnTo>
                  <a:lnTo>
                    <a:pt x="441508" y="144780"/>
                  </a:lnTo>
                  <a:lnTo>
                    <a:pt x="449931" y="144780"/>
                  </a:lnTo>
                  <a:lnTo>
                    <a:pt x="457170" y="137160"/>
                  </a:lnTo>
                  <a:close/>
                </a:path>
                <a:path w="469900" h="542289">
                  <a:moveTo>
                    <a:pt x="246296" y="106680"/>
                  </a:moveTo>
                  <a:lnTo>
                    <a:pt x="223010" y="106680"/>
                  </a:lnTo>
                  <a:lnTo>
                    <a:pt x="223022" y="127000"/>
                  </a:lnTo>
                  <a:lnTo>
                    <a:pt x="225258" y="129540"/>
                  </a:lnTo>
                  <a:lnTo>
                    <a:pt x="243421" y="129540"/>
                  </a:lnTo>
                  <a:lnTo>
                    <a:pt x="246158" y="127000"/>
                  </a:lnTo>
                  <a:lnTo>
                    <a:pt x="246273" y="121920"/>
                  </a:lnTo>
                  <a:lnTo>
                    <a:pt x="246296" y="106680"/>
                  </a:lnTo>
                  <a:close/>
                </a:path>
                <a:path w="469900" h="542289">
                  <a:moveTo>
                    <a:pt x="416729" y="81280"/>
                  </a:moveTo>
                  <a:lnTo>
                    <a:pt x="408230" y="81280"/>
                  </a:lnTo>
                  <a:lnTo>
                    <a:pt x="397536" y="91440"/>
                  </a:lnTo>
                  <a:lnTo>
                    <a:pt x="397623" y="100330"/>
                  </a:lnTo>
                  <a:lnTo>
                    <a:pt x="404815" y="107950"/>
                  </a:lnTo>
                  <a:lnTo>
                    <a:pt x="406573" y="109220"/>
                  </a:lnTo>
                  <a:lnTo>
                    <a:pt x="408042" y="110490"/>
                  </a:lnTo>
                  <a:lnTo>
                    <a:pt x="391234" y="128270"/>
                  </a:lnTo>
                  <a:lnTo>
                    <a:pt x="460614" y="128270"/>
                  </a:lnTo>
                  <a:lnTo>
                    <a:pt x="460526" y="125730"/>
                  </a:lnTo>
                  <a:lnTo>
                    <a:pt x="438543" y="102870"/>
                  </a:lnTo>
                  <a:lnTo>
                    <a:pt x="430476" y="95250"/>
                  </a:lnTo>
                  <a:lnTo>
                    <a:pt x="416729" y="81280"/>
                  </a:lnTo>
                  <a:close/>
                </a:path>
                <a:path w="469900" h="542289">
                  <a:moveTo>
                    <a:pt x="283219" y="0"/>
                  </a:moveTo>
                  <a:lnTo>
                    <a:pt x="184939" y="0"/>
                  </a:lnTo>
                  <a:lnTo>
                    <a:pt x="178742" y="5080"/>
                  </a:lnTo>
                  <a:lnTo>
                    <a:pt x="174589" y="11430"/>
                  </a:lnTo>
                  <a:lnTo>
                    <a:pt x="173062" y="19050"/>
                  </a:lnTo>
                  <a:lnTo>
                    <a:pt x="174537" y="27940"/>
                  </a:lnTo>
                  <a:lnTo>
                    <a:pt x="178613" y="34290"/>
                  </a:lnTo>
                  <a:lnTo>
                    <a:pt x="184709" y="39370"/>
                  </a:lnTo>
                  <a:lnTo>
                    <a:pt x="192243" y="41910"/>
                  </a:lnTo>
                  <a:lnTo>
                    <a:pt x="273134" y="41910"/>
                  </a:lnTo>
                  <a:lnTo>
                    <a:pt x="283982" y="39370"/>
                  </a:lnTo>
                  <a:lnTo>
                    <a:pt x="291904" y="33020"/>
                  </a:lnTo>
                  <a:lnTo>
                    <a:pt x="295952" y="24130"/>
                  </a:lnTo>
                  <a:lnTo>
                    <a:pt x="295178" y="12700"/>
                  </a:lnTo>
                  <a:lnTo>
                    <a:pt x="291903" y="6350"/>
                  </a:lnTo>
                  <a:lnTo>
                    <a:pt x="286853" y="1270"/>
                  </a:lnTo>
                  <a:lnTo>
                    <a:pt x="283219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6647655" y="27994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63500">
                <a:lnSpc>
                  <a:spcPts val="127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10</a:t>
              </a:r>
              <a:endParaRPr sz="1200" dirty="0">
                <a:cs typeface="Source Sans Pro"/>
              </a:endParaRPr>
            </a:p>
            <a:p>
              <a:pPr marL="12700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71550" y="5270500"/>
            <a:ext cx="17068006" cy="1544012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17780">
              <a:lnSpc>
                <a:spcPct val="100000"/>
              </a:lnSpc>
              <a:spcBef>
                <a:spcPts val="100"/>
              </a:spcBef>
            </a:pPr>
            <a:r>
              <a:rPr lang="en-US" sz="1600" b="0" spc="-5" dirty="0">
                <a:cs typeface="Source Sans Pro Light"/>
              </a:rPr>
              <a:t>Question </a:t>
            </a:r>
            <a:r>
              <a:rPr lang="en-US" sz="1600" b="0" dirty="0">
                <a:cs typeface="Source Sans Pro Light"/>
              </a:rPr>
              <a:t>the </a:t>
            </a:r>
            <a:r>
              <a:rPr lang="en-US" sz="1600" b="0" spc="-5" dirty="0">
                <a:cs typeface="Source Sans Pro Light"/>
              </a:rPr>
              <a:t>students </a:t>
            </a:r>
            <a:r>
              <a:rPr lang="en-US" sz="1600" b="0" spc="-10" dirty="0">
                <a:cs typeface="Source Sans Pro Light"/>
              </a:rPr>
              <a:t>to </a:t>
            </a:r>
            <a:r>
              <a:rPr lang="en-US" sz="1600" b="0" dirty="0">
                <a:cs typeface="Source Sans Pro Light"/>
              </a:rPr>
              <a:t>find out if the </a:t>
            </a:r>
            <a:r>
              <a:rPr lang="en-US" sz="1600" b="0" spc="-5" dirty="0">
                <a:cs typeface="Source Sans Pro Light"/>
              </a:rPr>
              <a:t>students </a:t>
            </a:r>
            <a:r>
              <a:rPr lang="en-US" sz="1600" b="0" spc="-10" dirty="0">
                <a:cs typeface="Source Sans Pro Light"/>
              </a:rPr>
              <a:t>already </a:t>
            </a:r>
            <a:r>
              <a:rPr lang="en-US" sz="1600" b="0" spc="-5" dirty="0">
                <a:cs typeface="Source Sans Pro Light"/>
              </a:rPr>
              <a:t>have knowledge about somatic  cells. </a:t>
            </a:r>
            <a:r>
              <a:rPr lang="en-US" sz="1600" b="0" spc="-10" dirty="0">
                <a:cs typeface="Source Sans Pro Light"/>
              </a:rPr>
              <a:t>Encourage </a:t>
            </a:r>
            <a:r>
              <a:rPr lang="en-US" sz="1600" b="0" dirty="0">
                <a:cs typeface="Source Sans Pro Light"/>
              </a:rPr>
              <a:t>the </a:t>
            </a:r>
            <a:r>
              <a:rPr lang="en-US" sz="1600" b="0" spc="-5" dirty="0">
                <a:cs typeface="Source Sans Pro Light"/>
              </a:rPr>
              <a:t>students </a:t>
            </a:r>
            <a:r>
              <a:rPr lang="en-US" sz="1600" b="0" spc="-10" dirty="0">
                <a:cs typeface="Source Sans Pro Light"/>
              </a:rPr>
              <a:t>to </a:t>
            </a:r>
            <a:r>
              <a:rPr lang="en-US" sz="1600" b="0" dirty="0">
                <a:cs typeface="Source Sans Pro Light"/>
              </a:rPr>
              <a:t>use their own</a:t>
            </a:r>
            <a:r>
              <a:rPr lang="en-US" sz="1600" b="0" spc="20" dirty="0">
                <a:cs typeface="Source Sans Pro Light"/>
              </a:rPr>
              <a:t> </a:t>
            </a:r>
            <a:r>
              <a:rPr lang="en-US" sz="1600" b="0" spc="-5" dirty="0">
                <a:cs typeface="Source Sans Pro Light"/>
              </a:rPr>
              <a:t>words.</a:t>
            </a:r>
            <a:endParaRPr lang="en-US" sz="1600" dirty="0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2000" dirty="0">
              <a:cs typeface="Times New Roman"/>
            </a:endParaRPr>
          </a:p>
          <a:p>
            <a:pPr marL="45021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1" dirty="0">
                <a:cs typeface="Source Sans Pro Light"/>
              </a:rPr>
              <a:t>How would you define a</a:t>
            </a:r>
            <a:r>
              <a:rPr lang="en-US" sz="1600" b="0" i="1" spc="-5" dirty="0">
                <a:cs typeface="Source Sans Pro Light"/>
              </a:rPr>
              <a:t> cell?</a:t>
            </a:r>
            <a:endParaRPr lang="en-US" sz="1600" dirty="0">
              <a:cs typeface="Source Sans Pro Light"/>
            </a:endParaRPr>
          </a:p>
          <a:p>
            <a:pPr marL="450215" marR="100711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1" dirty="0">
                <a:cs typeface="Source Sans Pro Light"/>
              </a:rPr>
              <a:t>Is </a:t>
            </a:r>
            <a:r>
              <a:rPr lang="en-US" sz="1600" b="0" i="1" spc="-5" dirty="0">
                <a:cs typeface="Source Sans Pro Light"/>
              </a:rPr>
              <a:t>there </a:t>
            </a:r>
            <a:r>
              <a:rPr lang="en-US" sz="1600" b="0" i="1" dirty="0">
                <a:cs typeface="Source Sans Pro Light"/>
              </a:rPr>
              <a:t>any way </a:t>
            </a:r>
            <a:r>
              <a:rPr lang="en-US" sz="1600" b="0" i="1" spc="-10" dirty="0">
                <a:cs typeface="Source Sans Pro Light"/>
              </a:rPr>
              <a:t>to </a:t>
            </a:r>
            <a:r>
              <a:rPr lang="en-US" sz="1600" b="0" i="1" dirty="0">
                <a:cs typeface="Source Sans Pro Light"/>
              </a:rPr>
              <a:t>observe a </a:t>
            </a:r>
            <a:r>
              <a:rPr lang="en-US" sz="1600" b="0" i="1" spc="-5" dirty="0">
                <a:cs typeface="Source Sans Pro Light"/>
              </a:rPr>
              <a:t>cell? </a:t>
            </a:r>
            <a:r>
              <a:rPr lang="en-US" sz="1600" b="0" i="1" dirty="0">
                <a:cs typeface="Source Sans Pro Light"/>
              </a:rPr>
              <a:t>If </a:t>
            </a:r>
            <a:r>
              <a:rPr lang="en-US" sz="1600" b="0" i="1" spc="-5" dirty="0">
                <a:cs typeface="Source Sans Pro Light"/>
              </a:rPr>
              <a:t>so, </a:t>
            </a:r>
            <a:r>
              <a:rPr lang="en-US" sz="1600" b="0" i="1" dirty="0">
                <a:cs typeface="Source Sans Pro Light"/>
              </a:rPr>
              <a:t>what </a:t>
            </a:r>
            <a:r>
              <a:rPr lang="en-US" sz="1600" b="0" i="1" spc="-5" dirty="0">
                <a:cs typeface="Source Sans Pro Light"/>
              </a:rPr>
              <a:t>tool </a:t>
            </a:r>
            <a:r>
              <a:rPr lang="en-US" sz="1600" b="0" i="1" dirty="0">
                <a:cs typeface="Source Sans Pro Light"/>
              </a:rPr>
              <a:t>is most </a:t>
            </a:r>
            <a:r>
              <a:rPr lang="en-US" sz="1600" b="0" i="1" spc="-5" dirty="0">
                <a:cs typeface="Source Sans Pro Light"/>
              </a:rPr>
              <a:t>commonly </a:t>
            </a:r>
            <a:r>
              <a:rPr lang="en-US" sz="1600" b="0" i="1" dirty="0">
                <a:cs typeface="Source Sans Pro Light"/>
              </a:rPr>
              <a:t>used?  What do you think </a:t>
            </a:r>
            <a:r>
              <a:rPr lang="en-US" sz="1600" b="0" i="1" spc="-5" dirty="0">
                <a:cs typeface="Source Sans Pro Light"/>
              </a:rPr>
              <a:t>keeps </a:t>
            </a:r>
            <a:r>
              <a:rPr lang="en-US" sz="1600" b="0" i="1" dirty="0">
                <a:cs typeface="Source Sans Pro Light"/>
              </a:rPr>
              <a:t>the somatic </a:t>
            </a:r>
            <a:r>
              <a:rPr lang="en-US" sz="1600" b="0" i="1" spc="-5" dirty="0">
                <a:cs typeface="Source Sans Pro Light"/>
              </a:rPr>
              <a:t>cell</a:t>
            </a:r>
            <a:r>
              <a:rPr lang="en-US" sz="1600" b="0" i="1" spc="-10" dirty="0">
                <a:cs typeface="Source Sans Pro Light"/>
              </a:rPr>
              <a:t> </a:t>
            </a:r>
            <a:r>
              <a:rPr lang="en-US" sz="1600" b="0" i="1" spc="-5" dirty="0">
                <a:cs typeface="Source Sans Pro Light"/>
              </a:rPr>
              <a:t>together?</a:t>
            </a:r>
            <a:endParaRPr lang="en-US" sz="1600" dirty="0">
              <a:cs typeface="Source Sans Pro Light"/>
            </a:endParaRPr>
          </a:p>
          <a:p>
            <a:pPr marL="450215" marR="508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1" dirty="0">
                <a:cs typeface="Source Sans Pro Light"/>
              </a:rPr>
              <a:t>Does a </a:t>
            </a:r>
            <a:r>
              <a:rPr lang="en-US" sz="1600" b="0" i="1" spc="-5" dirty="0">
                <a:cs typeface="Source Sans Pro Light"/>
              </a:rPr>
              <a:t>cell </a:t>
            </a:r>
            <a:r>
              <a:rPr lang="en-US" sz="1600" b="0" i="1" dirty="0">
                <a:cs typeface="Source Sans Pro Light"/>
              </a:rPr>
              <a:t>have anything </a:t>
            </a:r>
            <a:r>
              <a:rPr lang="en-US" sz="1600" b="0" i="1" spc="-5" dirty="0">
                <a:cs typeface="Source Sans Pro Light"/>
              </a:rPr>
              <a:t>resembling </a:t>
            </a:r>
            <a:r>
              <a:rPr lang="en-US" sz="1600" b="0" i="1" dirty="0">
                <a:cs typeface="Source Sans Pro Light"/>
              </a:rPr>
              <a:t>a </a:t>
            </a:r>
            <a:r>
              <a:rPr lang="en-US" sz="1600" b="0" i="1" spc="-10" dirty="0">
                <a:cs typeface="Source Sans Pro Light"/>
              </a:rPr>
              <a:t>skeleton? </a:t>
            </a:r>
            <a:r>
              <a:rPr lang="en-US" sz="1600" b="0" i="1" dirty="0">
                <a:cs typeface="Source Sans Pro Light"/>
              </a:rPr>
              <a:t>If </a:t>
            </a:r>
            <a:r>
              <a:rPr lang="en-US" sz="1600" b="0" i="1" spc="-5" dirty="0">
                <a:cs typeface="Source Sans Pro Light"/>
              </a:rPr>
              <a:t>so, </a:t>
            </a:r>
            <a:r>
              <a:rPr lang="en-US" sz="1600" b="0" i="1" dirty="0">
                <a:cs typeface="Source Sans Pro Light"/>
              </a:rPr>
              <a:t>what </a:t>
            </a:r>
            <a:r>
              <a:rPr lang="en-US" sz="1600" b="0" i="1" spc="-5" dirty="0">
                <a:cs typeface="Source Sans Pro Light"/>
              </a:rPr>
              <a:t>keeps </a:t>
            </a:r>
            <a:r>
              <a:rPr lang="en-US" sz="1600" b="0" i="1" dirty="0">
                <a:cs typeface="Source Sans Pro Light"/>
              </a:rPr>
              <a:t>it alive and </a:t>
            </a:r>
            <a:r>
              <a:rPr lang="en-US" sz="1600" b="0" i="1" spc="-5" dirty="0">
                <a:cs typeface="Source Sans Pro Light"/>
              </a:rPr>
              <a:t>organizes </a:t>
            </a:r>
            <a:r>
              <a:rPr lang="en-US" sz="1600" b="0" i="1" dirty="0">
                <a:cs typeface="Source Sans Pro Light"/>
              </a:rPr>
              <a:t>it? </a:t>
            </a:r>
            <a:endParaRPr lang="cs-CZ" sz="1600" b="0" i="1">
              <a:cs typeface="Source Sans Pro Light"/>
            </a:endParaRPr>
          </a:p>
          <a:p>
            <a:pPr marL="450215" marR="508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1" dirty="0">
                <a:cs typeface="Source Sans Pro Light"/>
              </a:rPr>
              <a:t> Do you know some parts of somatic </a:t>
            </a:r>
            <a:r>
              <a:rPr lang="en-US" sz="1600" b="0" i="1" spc="-5" dirty="0">
                <a:cs typeface="Source Sans Pro Light"/>
              </a:rPr>
              <a:t>cells? </a:t>
            </a:r>
            <a:r>
              <a:rPr lang="en-US" sz="1600" b="0" i="1" dirty="0">
                <a:cs typeface="Source Sans Pro Light"/>
              </a:rPr>
              <a:t>Can you guess their</a:t>
            </a:r>
            <a:r>
              <a:rPr lang="en-US" sz="1600" b="0" i="1" spc="-20" dirty="0">
                <a:cs typeface="Source Sans Pro Light"/>
              </a:rPr>
              <a:t> </a:t>
            </a:r>
            <a:r>
              <a:rPr lang="en-US" sz="1600" b="0" i="1" dirty="0">
                <a:cs typeface="Source Sans Pro Light"/>
              </a:rPr>
              <a:t>function?</a:t>
            </a:r>
            <a:endParaRPr lang="en-US" sz="1600" dirty="0">
              <a:cs typeface="Source Sans Pro Light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7B6B8DCB-36BF-4DFC-94E3-0DABD18622BE}"/>
              </a:ext>
            </a:extLst>
          </p:cNvPr>
          <p:cNvSpPr/>
          <p:nvPr/>
        </p:nvSpPr>
        <p:spPr>
          <a:xfrm>
            <a:off x="1257300" y="7480300"/>
            <a:ext cx="6190456" cy="828000"/>
          </a:xfrm>
          <a:custGeom>
            <a:avLst/>
            <a:gdLst/>
            <a:ahLst/>
            <a:cxnLst/>
            <a:rect l="l" t="t" r="r" b="b"/>
            <a:pathLst>
              <a:path w="4255135" h="437514">
                <a:moveTo>
                  <a:pt x="4036433" y="0"/>
                </a:moveTo>
                <a:lnTo>
                  <a:pt x="0" y="0"/>
                </a:lnTo>
                <a:lnTo>
                  <a:pt x="0" y="437154"/>
                </a:lnTo>
                <a:lnTo>
                  <a:pt x="4036433" y="437154"/>
                </a:lnTo>
                <a:lnTo>
                  <a:pt x="4086551" y="431381"/>
                </a:lnTo>
                <a:lnTo>
                  <a:pt x="4132558" y="414937"/>
                </a:lnTo>
                <a:lnTo>
                  <a:pt x="4173142" y="389135"/>
                </a:lnTo>
                <a:lnTo>
                  <a:pt x="4206991" y="355285"/>
                </a:lnTo>
                <a:lnTo>
                  <a:pt x="4232794" y="314701"/>
                </a:lnTo>
                <a:lnTo>
                  <a:pt x="4249237" y="268694"/>
                </a:lnTo>
                <a:lnTo>
                  <a:pt x="4255010" y="218577"/>
                </a:lnTo>
                <a:lnTo>
                  <a:pt x="4249237" y="168459"/>
                </a:lnTo>
                <a:lnTo>
                  <a:pt x="4232794" y="122452"/>
                </a:lnTo>
                <a:lnTo>
                  <a:pt x="4206991" y="81868"/>
                </a:lnTo>
                <a:lnTo>
                  <a:pt x="4173142" y="48019"/>
                </a:lnTo>
                <a:lnTo>
                  <a:pt x="4132558" y="22216"/>
                </a:lnTo>
                <a:lnTo>
                  <a:pt x="4086551" y="5772"/>
                </a:lnTo>
                <a:lnTo>
                  <a:pt x="4036433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33F16CBD-8EC9-4219-A48E-66C90BBE72C3}"/>
              </a:ext>
            </a:extLst>
          </p:cNvPr>
          <p:cNvSpPr txBox="1"/>
          <p:nvPr/>
        </p:nvSpPr>
        <p:spPr>
          <a:xfrm>
            <a:off x="646112" y="7659481"/>
            <a:ext cx="102144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3. </a:t>
            </a:r>
            <a:r>
              <a:rPr lang="en-US" sz="2800" b="0" spc="-10" dirty="0">
                <a:solidFill>
                  <a:srgbClr val="FFFFFF"/>
                </a:solidFill>
                <a:cs typeface="Source Sans Pro Light"/>
              </a:rPr>
              <a:t>What </a:t>
            </a: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does </a:t>
            </a:r>
            <a:r>
              <a:rPr lang="en-US" sz="2800" b="0" spc="-15" dirty="0">
                <a:solidFill>
                  <a:srgbClr val="FFFFFF"/>
                </a:solidFill>
                <a:cs typeface="Source Sans Pro Light"/>
              </a:rPr>
              <a:t>a </a:t>
            </a:r>
            <a:r>
              <a:rPr lang="en-US" sz="2800" b="0" spc="-5" dirty="0">
                <a:solidFill>
                  <a:srgbClr val="FFFFFF"/>
                </a:solidFill>
                <a:cs typeface="Source Sans Pro Light"/>
              </a:rPr>
              <a:t>somatic </a:t>
            </a:r>
            <a:r>
              <a:rPr lang="en-US" sz="2800" b="0" spc="-10" dirty="0">
                <a:solidFill>
                  <a:srgbClr val="FFFFFF"/>
                </a:solidFill>
                <a:cs typeface="Source Sans Pro Light"/>
              </a:rPr>
              <a:t>cell </a:t>
            </a: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look</a:t>
            </a:r>
            <a:r>
              <a:rPr lang="en-US" sz="2800" b="0" spc="-3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b="0" spc="-5" dirty="0">
                <a:solidFill>
                  <a:srgbClr val="FFFFFF"/>
                </a:solidFill>
                <a:cs typeface="Source Sans Pro Light"/>
              </a:rPr>
              <a:t>like?</a:t>
            </a:r>
            <a:endParaRPr lang="en-US" sz="2800" dirty="0">
              <a:cs typeface="Source Sans Pro Ligh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386EA6-F8B6-475B-864A-1FFB429CCF50}"/>
              </a:ext>
            </a:extLst>
          </p:cNvPr>
          <p:cNvGrpSpPr/>
          <p:nvPr/>
        </p:nvGrpSpPr>
        <p:grpSpPr>
          <a:xfrm>
            <a:off x="17188656" y="7700010"/>
            <a:ext cx="469900" cy="542290"/>
            <a:chOff x="6546338" y="2693109"/>
            <a:chExt cx="469900" cy="542290"/>
          </a:xfrm>
        </p:grpSpPr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6748DB0F-9328-4E04-A637-5F65797879B4}"/>
                </a:ext>
              </a:extLst>
            </p:cNvPr>
            <p:cNvSpPr/>
            <p:nvPr/>
          </p:nvSpPr>
          <p:spPr>
            <a:xfrm>
              <a:off x="6546338" y="2693109"/>
              <a:ext cx="469900" cy="542290"/>
            </a:xfrm>
            <a:custGeom>
              <a:avLst/>
              <a:gdLst/>
              <a:ahLst/>
              <a:cxnLst/>
              <a:rect l="l" t="t" r="r" b="b"/>
              <a:pathLst>
                <a:path w="469900" h="542289">
                  <a:moveTo>
                    <a:pt x="264398" y="41910"/>
                  </a:moveTo>
                  <a:lnTo>
                    <a:pt x="200415" y="41910"/>
                  </a:lnTo>
                  <a:lnTo>
                    <a:pt x="204646" y="43180"/>
                  </a:lnTo>
                  <a:lnTo>
                    <a:pt x="204646" y="69850"/>
                  </a:lnTo>
                  <a:lnTo>
                    <a:pt x="202737" y="69850"/>
                  </a:lnTo>
                  <a:lnTo>
                    <a:pt x="195545" y="71120"/>
                  </a:lnTo>
                  <a:lnTo>
                    <a:pt x="154568" y="81280"/>
                  </a:lnTo>
                  <a:lnTo>
                    <a:pt x="102891" y="107950"/>
                  </a:lnTo>
                  <a:lnTo>
                    <a:pt x="63599" y="142240"/>
                  </a:lnTo>
                  <a:lnTo>
                    <a:pt x="36632" y="176530"/>
                  </a:lnTo>
                  <a:lnTo>
                    <a:pt x="16216" y="217170"/>
                  </a:lnTo>
                  <a:lnTo>
                    <a:pt x="3740" y="261620"/>
                  </a:lnTo>
                  <a:lnTo>
                    <a:pt x="0" y="317500"/>
                  </a:lnTo>
                  <a:lnTo>
                    <a:pt x="1402" y="334010"/>
                  </a:lnTo>
                  <a:lnTo>
                    <a:pt x="12230" y="382270"/>
                  </a:lnTo>
                  <a:lnTo>
                    <a:pt x="40449" y="439420"/>
                  </a:lnTo>
                  <a:lnTo>
                    <a:pt x="94865" y="496570"/>
                  </a:lnTo>
                  <a:lnTo>
                    <a:pt x="133098" y="519430"/>
                  </a:lnTo>
                  <a:lnTo>
                    <a:pt x="175178" y="534670"/>
                  </a:lnTo>
                  <a:lnTo>
                    <a:pt x="221053" y="542290"/>
                  </a:lnTo>
                  <a:lnTo>
                    <a:pt x="253565" y="542290"/>
                  </a:lnTo>
                  <a:lnTo>
                    <a:pt x="285776" y="537210"/>
                  </a:lnTo>
                  <a:lnTo>
                    <a:pt x="314210" y="528320"/>
                  </a:lnTo>
                  <a:lnTo>
                    <a:pt x="340772" y="516890"/>
                  </a:lnTo>
                  <a:lnTo>
                    <a:pt x="365444" y="502920"/>
                  </a:lnTo>
                  <a:lnTo>
                    <a:pt x="214496" y="502920"/>
                  </a:lnTo>
                  <a:lnTo>
                    <a:pt x="197841" y="500380"/>
                  </a:lnTo>
                  <a:lnTo>
                    <a:pt x="189695" y="497840"/>
                  </a:lnTo>
                  <a:lnTo>
                    <a:pt x="186820" y="497840"/>
                  </a:lnTo>
                  <a:lnTo>
                    <a:pt x="180556" y="496570"/>
                  </a:lnTo>
                  <a:lnTo>
                    <a:pt x="176187" y="495300"/>
                  </a:lnTo>
                  <a:lnTo>
                    <a:pt x="171631" y="492760"/>
                  </a:lnTo>
                  <a:lnTo>
                    <a:pt x="167137" y="491490"/>
                  </a:lnTo>
                  <a:lnTo>
                    <a:pt x="159492" y="488950"/>
                  </a:lnTo>
                  <a:lnTo>
                    <a:pt x="155827" y="487680"/>
                  </a:lnTo>
                  <a:lnTo>
                    <a:pt x="151735" y="485140"/>
                  </a:lnTo>
                  <a:lnTo>
                    <a:pt x="148358" y="483870"/>
                  </a:lnTo>
                  <a:lnTo>
                    <a:pt x="146349" y="482600"/>
                  </a:lnTo>
                  <a:lnTo>
                    <a:pt x="138717" y="478790"/>
                  </a:lnTo>
                  <a:lnTo>
                    <a:pt x="133206" y="474980"/>
                  </a:lnTo>
                  <a:lnTo>
                    <a:pt x="127808" y="472440"/>
                  </a:lnTo>
                  <a:lnTo>
                    <a:pt x="127846" y="471170"/>
                  </a:lnTo>
                  <a:lnTo>
                    <a:pt x="122799" y="468630"/>
                  </a:lnTo>
                  <a:lnTo>
                    <a:pt x="120175" y="466090"/>
                  </a:lnTo>
                  <a:lnTo>
                    <a:pt x="119486" y="466090"/>
                  </a:lnTo>
                  <a:lnTo>
                    <a:pt x="118656" y="464820"/>
                  </a:lnTo>
                  <a:lnTo>
                    <a:pt x="112066" y="459740"/>
                  </a:lnTo>
                  <a:lnTo>
                    <a:pt x="104020" y="453390"/>
                  </a:lnTo>
                  <a:lnTo>
                    <a:pt x="103806" y="453390"/>
                  </a:lnTo>
                  <a:lnTo>
                    <a:pt x="118029" y="439420"/>
                  </a:lnTo>
                  <a:lnTo>
                    <a:pt x="118054" y="436880"/>
                  </a:lnTo>
                  <a:lnTo>
                    <a:pt x="87400" y="436880"/>
                  </a:lnTo>
                  <a:lnTo>
                    <a:pt x="84702" y="433070"/>
                  </a:lnTo>
                  <a:lnTo>
                    <a:pt x="82165" y="430530"/>
                  </a:lnTo>
                  <a:lnTo>
                    <a:pt x="79693" y="426720"/>
                  </a:lnTo>
                  <a:lnTo>
                    <a:pt x="63277" y="402590"/>
                  </a:lnTo>
                  <a:lnTo>
                    <a:pt x="50973" y="375920"/>
                  </a:lnTo>
                  <a:lnTo>
                    <a:pt x="42747" y="346710"/>
                  </a:lnTo>
                  <a:lnTo>
                    <a:pt x="38569" y="316230"/>
                  </a:lnTo>
                  <a:lnTo>
                    <a:pt x="56708" y="316230"/>
                  </a:lnTo>
                  <a:lnTo>
                    <a:pt x="57976" y="314960"/>
                  </a:lnTo>
                  <a:lnTo>
                    <a:pt x="60084" y="314960"/>
                  </a:lnTo>
                  <a:lnTo>
                    <a:pt x="61114" y="312420"/>
                  </a:lnTo>
                  <a:lnTo>
                    <a:pt x="61127" y="295910"/>
                  </a:lnTo>
                  <a:lnTo>
                    <a:pt x="58528" y="293370"/>
                  </a:lnTo>
                  <a:lnTo>
                    <a:pt x="38606" y="293370"/>
                  </a:lnTo>
                  <a:lnTo>
                    <a:pt x="39171" y="288290"/>
                  </a:lnTo>
                  <a:lnTo>
                    <a:pt x="46590" y="248920"/>
                  </a:lnTo>
                  <a:lnTo>
                    <a:pt x="47105" y="246380"/>
                  </a:lnTo>
                  <a:lnTo>
                    <a:pt x="47708" y="245110"/>
                  </a:lnTo>
                  <a:lnTo>
                    <a:pt x="48272" y="242570"/>
                  </a:lnTo>
                  <a:lnTo>
                    <a:pt x="50934" y="242570"/>
                  </a:lnTo>
                  <a:lnTo>
                    <a:pt x="51825" y="240030"/>
                  </a:lnTo>
                  <a:lnTo>
                    <a:pt x="51047" y="234950"/>
                  </a:lnTo>
                  <a:lnTo>
                    <a:pt x="51875" y="232410"/>
                  </a:lnTo>
                  <a:lnTo>
                    <a:pt x="52679" y="231140"/>
                  </a:lnTo>
                  <a:lnTo>
                    <a:pt x="53607" y="228600"/>
                  </a:lnTo>
                  <a:lnTo>
                    <a:pt x="58600" y="217170"/>
                  </a:lnTo>
                  <a:lnTo>
                    <a:pt x="64229" y="207010"/>
                  </a:lnTo>
                  <a:lnTo>
                    <a:pt x="70519" y="195580"/>
                  </a:lnTo>
                  <a:lnTo>
                    <a:pt x="77558" y="186690"/>
                  </a:lnTo>
                  <a:lnTo>
                    <a:pt x="79529" y="184150"/>
                  </a:lnTo>
                  <a:lnTo>
                    <a:pt x="81877" y="180340"/>
                  </a:lnTo>
                  <a:lnTo>
                    <a:pt x="83484" y="179070"/>
                  </a:lnTo>
                  <a:lnTo>
                    <a:pt x="85140" y="176530"/>
                  </a:lnTo>
                  <a:lnTo>
                    <a:pt x="87927" y="172720"/>
                  </a:lnTo>
                  <a:lnTo>
                    <a:pt x="118268" y="172720"/>
                  </a:lnTo>
                  <a:lnTo>
                    <a:pt x="117026" y="170180"/>
                  </a:lnTo>
                  <a:lnTo>
                    <a:pt x="116687" y="168910"/>
                  </a:lnTo>
                  <a:lnTo>
                    <a:pt x="116235" y="168910"/>
                  </a:lnTo>
                  <a:lnTo>
                    <a:pt x="112092" y="163830"/>
                  </a:lnTo>
                  <a:lnTo>
                    <a:pt x="108439" y="160020"/>
                  </a:lnTo>
                  <a:lnTo>
                    <a:pt x="104459" y="156210"/>
                  </a:lnTo>
                  <a:lnTo>
                    <a:pt x="131045" y="135890"/>
                  </a:lnTo>
                  <a:lnTo>
                    <a:pt x="159591" y="121920"/>
                  </a:lnTo>
                  <a:lnTo>
                    <a:pt x="190224" y="111760"/>
                  </a:lnTo>
                  <a:lnTo>
                    <a:pt x="223010" y="106680"/>
                  </a:lnTo>
                  <a:lnTo>
                    <a:pt x="363418" y="106680"/>
                  </a:lnTo>
                  <a:lnTo>
                    <a:pt x="348332" y="96520"/>
                  </a:lnTo>
                  <a:lnTo>
                    <a:pt x="332485" y="88900"/>
                  </a:lnTo>
                  <a:lnTo>
                    <a:pt x="299228" y="76200"/>
                  </a:lnTo>
                  <a:lnTo>
                    <a:pt x="282007" y="72390"/>
                  </a:lnTo>
                  <a:lnTo>
                    <a:pt x="264398" y="69850"/>
                  </a:lnTo>
                  <a:lnTo>
                    <a:pt x="264398" y="41910"/>
                  </a:lnTo>
                  <a:close/>
                </a:path>
                <a:path w="469900" h="542289">
                  <a:moveTo>
                    <a:pt x="234898" y="480060"/>
                  </a:moveTo>
                  <a:lnTo>
                    <a:pt x="228006" y="480060"/>
                  </a:lnTo>
                  <a:lnTo>
                    <a:pt x="226149" y="481330"/>
                  </a:lnTo>
                  <a:lnTo>
                    <a:pt x="224793" y="482600"/>
                  </a:lnTo>
                  <a:lnTo>
                    <a:pt x="223575" y="483870"/>
                  </a:lnTo>
                  <a:lnTo>
                    <a:pt x="223022" y="485140"/>
                  </a:lnTo>
                  <a:lnTo>
                    <a:pt x="223010" y="502920"/>
                  </a:lnTo>
                  <a:lnTo>
                    <a:pt x="245192" y="502920"/>
                  </a:lnTo>
                  <a:lnTo>
                    <a:pt x="245460" y="495300"/>
                  </a:lnTo>
                  <a:lnTo>
                    <a:pt x="245593" y="483870"/>
                  </a:lnTo>
                  <a:lnTo>
                    <a:pt x="242945" y="481330"/>
                  </a:lnTo>
                  <a:lnTo>
                    <a:pt x="234898" y="480060"/>
                  </a:lnTo>
                  <a:close/>
                </a:path>
                <a:path w="469900" h="542289">
                  <a:moveTo>
                    <a:pt x="366955" y="424180"/>
                  </a:moveTo>
                  <a:lnTo>
                    <a:pt x="363228" y="424180"/>
                  </a:lnTo>
                  <a:lnTo>
                    <a:pt x="355922" y="430530"/>
                  </a:lnTo>
                  <a:lnTo>
                    <a:pt x="352621" y="434340"/>
                  </a:lnTo>
                  <a:lnTo>
                    <a:pt x="351666" y="435610"/>
                  </a:lnTo>
                  <a:lnTo>
                    <a:pt x="351541" y="436880"/>
                  </a:lnTo>
                  <a:lnTo>
                    <a:pt x="351491" y="439420"/>
                  </a:lnTo>
                  <a:lnTo>
                    <a:pt x="352521" y="440690"/>
                  </a:lnTo>
                  <a:lnTo>
                    <a:pt x="364847" y="453390"/>
                  </a:lnTo>
                  <a:lnTo>
                    <a:pt x="364220" y="454660"/>
                  </a:lnTo>
                  <a:lnTo>
                    <a:pt x="337520" y="473710"/>
                  </a:lnTo>
                  <a:lnTo>
                    <a:pt x="308852" y="488950"/>
                  </a:lnTo>
                  <a:lnTo>
                    <a:pt x="278111" y="499110"/>
                  </a:lnTo>
                  <a:lnTo>
                    <a:pt x="245192" y="502920"/>
                  </a:lnTo>
                  <a:lnTo>
                    <a:pt x="365444" y="502920"/>
                  </a:lnTo>
                  <a:lnTo>
                    <a:pt x="388208" y="485140"/>
                  </a:lnTo>
                  <a:lnTo>
                    <a:pt x="389099" y="483870"/>
                  </a:lnTo>
                  <a:lnTo>
                    <a:pt x="390016" y="483870"/>
                  </a:lnTo>
                  <a:lnTo>
                    <a:pt x="390895" y="482600"/>
                  </a:lnTo>
                  <a:lnTo>
                    <a:pt x="400658" y="473710"/>
                  </a:lnTo>
                  <a:lnTo>
                    <a:pt x="409821" y="463550"/>
                  </a:lnTo>
                  <a:lnTo>
                    <a:pt x="418387" y="453390"/>
                  </a:lnTo>
                  <a:lnTo>
                    <a:pt x="426357" y="443230"/>
                  </a:lnTo>
                  <a:lnTo>
                    <a:pt x="426219" y="443230"/>
                  </a:lnTo>
                  <a:lnTo>
                    <a:pt x="429289" y="438150"/>
                  </a:lnTo>
                  <a:lnTo>
                    <a:pt x="380689" y="438150"/>
                  </a:lnTo>
                  <a:lnTo>
                    <a:pt x="377350" y="434340"/>
                  </a:lnTo>
                  <a:lnTo>
                    <a:pt x="374249" y="430530"/>
                  </a:lnTo>
                  <a:lnTo>
                    <a:pt x="366955" y="424180"/>
                  </a:lnTo>
                  <a:close/>
                </a:path>
                <a:path w="469900" h="542289">
                  <a:moveTo>
                    <a:pt x="454837" y="222250"/>
                  </a:moveTo>
                  <a:lnTo>
                    <a:pt x="413340" y="222250"/>
                  </a:lnTo>
                  <a:lnTo>
                    <a:pt x="414293" y="224790"/>
                  </a:lnTo>
                  <a:lnTo>
                    <a:pt x="416516" y="229870"/>
                  </a:lnTo>
                  <a:lnTo>
                    <a:pt x="417645" y="233680"/>
                  </a:lnTo>
                  <a:lnTo>
                    <a:pt x="418586" y="236220"/>
                  </a:lnTo>
                  <a:lnTo>
                    <a:pt x="420168" y="240030"/>
                  </a:lnTo>
                  <a:lnTo>
                    <a:pt x="420734" y="241300"/>
                  </a:lnTo>
                  <a:lnTo>
                    <a:pt x="422039" y="246380"/>
                  </a:lnTo>
                  <a:lnTo>
                    <a:pt x="423093" y="248920"/>
                  </a:lnTo>
                  <a:lnTo>
                    <a:pt x="423884" y="252730"/>
                  </a:lnTo>
                  <a:lnTo>
                    <a:pt x="424587" y="255270"/>
                  </a:lnTo>
                  <a:lnTo>
                    <a:pt x="425504" y="257810"/>
                  </a:lnTo>
                  <a:lnTo>
                    <a:pt x="426583" y="262890"/>
                  </a:lnTo>
                  <a:lnTo>
                    <a:pt x="426871" y="264160"/>
                  </a:lnTo>
                  <a:lnTo>
                    <a:pt x="427449" y="267970"/>
                  </a:lnTo>
                  <a:lnTo>
                    <a:pt x="428026" y="270510"/>
                  </a:lnTo>
                  <a:lnTo>
                    <a:pt x="429030" y="276860"/>
                  </a:lnTo>
                  <a:lnTo>
                    <a:pt x="429382" y="280670"/>
                  </a:lnTo>
                  <a:lnTo>
                    <a:pt x="430914" y="294640"/>
                  </a:lnTo>
                  <a:lnTo>
                    <a:pt x="411821" y="294640"/>
                  </a:lnTo>
                  <a:lnTo>
                    <a:pt x="409335" y="295910"/>
                  </a:lnTo>
                  <a:lnTo>
                    <a:pt x="408243" y="298450"/>
                  </a:lnTo>
                  <a:lnTo>
                    <a:pt x="408055" y="299720"/>
                  </a:lnTo>
                  <a:lnTo>
                    <a:pt x="407966" y="309880"/>
                  </a:lnTo>
                  <a:lnTo>
                    <a:pt x="408092" y="313690"/>
                  </a:lnTo>
                  <a:lnTo>
                    <a:pt x="410703" y="316230"/>
                  </a:lnTo>
                  <a:lnTo>
                    <a:pt x="430675" y="316230"/>
                  </a:lnTo>
                  <a:lnTo>
                    <a:pt x="430650" y="317500"/>
                  </a:lnTo>
                  <a:lnTo>
                    <a:pt x="425669" y="350520"/>
                  </a:lnTo>
                  <a:lnTo>
                    <a:pt x="415742" y="382270"/>
                  </a:lnTo>
                  <a:lnTo>
                    <a:pt x="400813" y="411480"/>
                  </a:lnTo>
                  <a:lnTo>
                    <a:pt x="380864" y="438150"/>
                  </a:lnTo>
                  <a:lnTo>
                    <a:pt x="429289" y="438150"/>
                  </a:lnTo>
                  <a:lnTo>
                    <a:pt x="443871" y="414020"/>
                  </a:lnTo>
                  <a:lnTo>
                    <a:pt x="456927" y="382270"/>
                  </a:lnTo>
                  <a:lnTo>
                    <a:pt x="465411" y="350520"/>
                  </a:lnTo>
                  <a:lnTo>
                    <a:pt x="469350" y="316230"/>
                  </a:lnTo>
                  <a:lnTo>
                    <a:pt x="469268" y="293370"/>
                  </a:lnTo>
                  <a:lnTo>
                    <a:pt x="467978" y="276860"/>
                  </a:lnTo>
                  <a:lnTo>
                    <a:pt x="464929" y="257810"/>
                  </a:lnTo>
                  <a:lnTo>
                    <a:pt x="460363" y="238760"/>
                  </a:lnTo>
                  <a:lnTo>
                    <a:pt x="456395" y="226060"/>
                  </a:lnTo>
                  <a:lnTo>
                    <a:pt x="454837" y="222250"/>
                  </a:lnTo>
                  <a:close/>
                </a:path>
                <a:path w="469900" h="542289">
                  <a:moveTo>
                    <a:pt x="105941" y="422910"/>
                  </a:moveTo>
                  <a:lnTo>
                    <a:pt x="103254" y="422910"/>
                  </a:lnTo>
                  <a:lnTo>
                    <a:pt x="100807" y="424180"/>
                  </a:lnTo>
                  <a:lnTo>
                    <a:pt x="99388" y="424180"/>
                  </a:lnTo>
                  <a:lnTo>
                    <a:pt x="95008" y="429260"/>
                  </a:lnTo>
                  <a:lnTo>
                    <a:pt x="91379" y="433070"/>
                  </a:lnTo>
                  <a:lnTo>
                    <a:pt x="87601" y="436880"/>
                  </a:lnTo>
                  <a:lnTo>
                    <a:pt x="118054" y="436880"/>
                  </a:lnTo>
                  <a:lnTo>
                    <a:pt x="118067" y="435610"/>
                  </a:lnTo>
                  <a:lnTo>
                    <a:pt x="111840" y="429260"/>
                  </a:lnTo>
                  <a:lnTo>
                    <a:pt x="110020" y="427990"/>
                  </a:lnTo>
                  <a:lnTo>
                    <a:pt x="105941" y="422910"/>
                  </a:lnTo>
                  <a:close/>
                </a:path>
                <a:path w="469900" h="542289">
                  <a:moveTo>
                    <a:pt x="429018" y="172720"/>
                  </a:moveTo>
                  <a:lnTo>
                    <a:pt x="381278" y="172720"/>
                  </a:lnTo>
                  <a:lnTo>
                    <a:pt x="383966" y="176530"/>
                  </a:lnTo>
                  <a:lnTo>
                    <a:pt x="385911" y="179070"/>
                  </a:lnTo>
                  <a:lnTo>
                    <a:pt x="388886" y="182880"/>
                  </a:lnTo>
                  <a:lnTo>
                    <a:pt x="394690" y="190500"/>
                  </a:lnTo>
                  <a:lnTo>
                    <a:pt x="400072" y="198120"/>
                  </a:lnTo>
                  <a:lnTo>
                    <a:pt x="405033" y="207010"/>
                  </a:lnTo>
                  <a:lnTo>
                    <a:pt x="409574" y="214630"/>
                  </a:lnTo>
                  <a:lnTo>
                    <a:pt x="411130" y="218440"/>
                  </a:lnTo>
                  <a:lnTo>
                    <a:pt x="413376" y="223520"/>
                  </a:lnTo>
                  <a:lnTo>
                    <a:pt x="413340" y="222250"/>
                  </a:lnTo>
                  <a:lnTo>
                    <a:pt x="454837" y="222250"/>
                  </a:lnTo>
                  <a:lnTo>
                    <a:pt x="451720" y="214630"/>
                  </a:lnTo>
                  <a:lnTo>
                    <a:pt x="446414" y="201930"/>
                  </a:lnTo>
                  <a:lnTo>
                    <a:pt x="440554" y="190500"/>
                  </a:lnTo>
                  <a:lnTo>
                    <a:pt x="429018" y="172720"/>
                  </a:lnTo>
                  <a:close/>
                </a:path>
                <a:path w="469900" h="542289">
                  <a:moveTo>
                    <a:pt x="118268" y="172720"/>
                  </a:moveTo>
                  <a:lnTo>
                    <a:pt x="88128" y="172720"/>
                  </a:lnTo>
                  <a:lnTo>
                    <a:pt x="91191" y="176530"/>
                  </a:lnTo>
                  <a:lnTo>
                    <a:pt x="94053" y="179070"/>
                  </a:lnTo>
                  <a:lnTo>
                    <a:pt x="98396" y="184150"/>
                  </a:lnTo>
                  <a:lnTo>
                    <a:pt x="99225" y="184150"/>
                  </a:lnTo>
                  <a:lnTo>
                    <a:pt x="102816" y="187960"/>
                  </a:lnTo>
                  <a:lnTo>
                    <a:pt x="106191" y="186690"/>
                  </a:lnTo>
                  <a:lnTo>
                    <a:pt x="117477" y="175260"/>
                  </a:lnTo>
                  <a:lnTo>
                    <a:pt x="118268" y="172720"/>
                  </a:lnTo>
                  <a:close/>
                </a:path>
                <a:path w="469900" h="542289">
                  <a:moveTo>
                    <a:pt x="363418" y="106680"/>
                  </a:moveTo>
                  <a:lnTo>
                    <a:pt x="246296" y="106680"/>
                  </a:lnTo>
                  <a:lnTo>
                    <a:pt x="279022" y="111760"/>
                  </a:lnTo>
                  <a:lnTo>
                    <a:pt x="309642" y="121920"/>
                  </a:lnTo>
                  <a:lnTo>
                    <a:pt x="338242" y="135890"/>
                  </a:lnTo>
                  <a:lnTo>
                    <a:pt x="364909" y="156210"/>
                  </a:lnTo>
                  <a:lnTo>
                    <a:pt x="364119" y="157480"/>
                  </a:lnTo>
                  <a:lnTo>
                    <a:pt x="365223" y="157480"/>
                  </a:lnTo>
                  <a:lnTo>
                    <a:pt x="355633" y="166370"/>
                  </a:lnTo>
                  <a:lnTo>
                    <a:pt x="354680" y="167640"/>
                  </a:lnTo>
                  <a:lnTo>
                    <a:pt x="352408" y="170180"/>
                  </a:lnTo>
                  <a:lnTo>
                    <a:pt x="351779" y="172720"/>
                  </a:lnTo>
                  <a:lnTo>
                    <a:pt x="351879" y="173990"/>
                  </a:lnTo>
                  <a:lnTo>
                    <a:pt x="352231" y="175260"/>
                  </a:lnTo>
                  <a:lnTo>
                    <a:pt x="353123" y="176530"/>
                  </a:lnTo>
                  <a:lnTo>
                    <a:pt x="356323" y="180340"/>
                  </a:lnTo>
                  <a:lnTo>
                    <a:pt x="358106" y="181610"/>
                  </a:lnTo>
                  <a:lnTo>
                    <a:pt x="363554" y="186690"/>
                  </a:lnTo>
                  <a:lnTo>
                    <a:pt x="367333" y="186690"/>
                  </a:lnTo>
                  <a:lnTo>
                    <a:pt x="372781" y="181610"/>
                  </a:lnTo>
                  <a:lnTo>
                    <a:pt x="377777" y="176530"/>
                  </a:lnTo>
                  <a:lnTo>
                    <a:pt x="381278" y="172720"/>
                  </a:lnTo>
                  <a:lnTo>
                    <a:pt x="429018" y="172720"/>
                  </a:lnTo>
                  <a:lnTo>
                    <a:pt x="417406" y="154940"/>
                  </a:lnTo>
                  <a:lnTo>
                    <a:pt x="434303" y="137160"/>
                  </a:lnTo>
                  <a:lnTo>
                    <a:pt x="457170" y="137160"/>
                  </a:lnTo>
                  <a:lnTo>
                    <a:pt x="460789" y="133350"/>
                  </a:lnTo>
                  <a:lnTo>
                    <a:pt x="460614" y="128270"/>
                  </a:lnTo>
                  <a:lnTo>
                    <a:pt x="391234" y="128270"/>
                  </a:lnTo>
                  <a:lnTo>
                    <a:pt x="377724" y="116840"/>
                  </a:lnTo>
                  <a:lnTo>
                    <a:pt x="363418" y="106680"/>
                  </a:lnTo>
                  <a:close/>
                </a:path>
                <a:path w="469900" h="542289">
                  <a:moveTo>
                    <a:pt x="457170" y="137160"/>
                  </a:moveTo>
                  <a:lnTo>
                    <a:pt x="434303" y="137160"/>
                  </a:lnTo>
                  <a:lnTo>
                    <a:pt x="434592" y="138430"/>
                  </a:lnTo>
                  <a:lnTo>
                    <a:pt x="434980" y="138430"/>
                  </a:lnTo>
                  <a:lnTo>
                    <a:pt x="441508" y="144780"/>
                  </a:lnTo>
                  <a:lnTo>
                    <a:pt x="449931" y="144780"/>
                  </a:lnTo>
                  <a:lnTo>
                    <a:pt x="457170" y="137160"/>
                  </a:lnTo>
                  <a:close/>
                </a:path>
                <a:path w="469900" h="542289">
                  <a:moveTo>
                    <a:pt x="246296" y="106680"/>
                  </a:moveTo>
                  <a:lnTo>
                    <a:pt x="223010" y="106680"/>
                  </a:lnTo>
                  <a:lnTo>
                    <a:pt x="223022" y="127000"/>
                  </a:lnTo>
                  <a:lnTo>
                    <a:pt x="225258" y="129540"/>
                  </a:lnTo>
                  <a:lnTo>
                    <a:pt x="243421" y="129540"/>
                  </a:lnTo>
                  <a:lnTo>
                    <a:pt x="246158" y="127000"/>
                  </a:lnTo>
                  <a:lnTo>
                    <a:pt x="246273" y="121920"/>
                  </a:lnTo>
                  <a:lnTo>
                    <a:pt x="246296" y="106680"/>
                  </a:lnTo>
                  <a:close/>
                </a:path>
                <a:path w="469900" h="542289">
                  <a:moveTo>
                    <a:pt x="416729" y="81280"/>
                  </a:moveTo>
                  <a:lnTo>
                    <a:pt x="408230" y="81280"/>
                  </a:lnTo>
                  <a:lnTo>
                    <a:pt x="397536" y="91440"/>
                  </a:lnTo>
                  <a:lnTo>
                    <a:pt x="397623" y="100330"/>
                  </a:lnTo>
                  <a:lnTo>
                    <a:pt x="404815" y="107950"/>
                  </a:lnTo>
                  <a:lnTo>
                    <a:pt x="406573" y="109220"/>
                  </a:lnTo>
                  <a:lnTo>
                    <a:pt x="408042" y="110490"/>
                  </a:lnTo>
                  <a:lnTo>
                    <a:pt x="391234" y="128270"/>
                  </a:lnTo>
                  <a:lnTo>
                    <a:pt x="460614" y="128270"/>
                  </a:lnTo>
                  <a:lnTo>
                    <a:pt x="460526" y="125730"/>
                  </a:lnTo>
                  <a:lnTo>
                    <a:pt x="438543" y="102870"/>
                  </a:lnTo>
                  <a:lnTo>
                    <a:pt x="430476" y="95250"/>
                  </a:lnTo>
                  <a:lnTo>
                    <a:pt x="416729" y="81280"/>
                  </a:lnTo>
                  <a:close/>
                </a:path>
                <a:path w="469900" h="542289">
                  <a:moveTo>
                    <a:pt x="283219" y="0"/>
                  </a:moveTo>
                  <a:lnTo>
                    <a:pt x="184939" y="0"/>
                  </a:lnTo>
                  <a:lnTo>
                    <a:pt x="178742" y="5080"/>
                  </a:lnTo>
                  <a:lnTo>
                    <a:pt x="174589" y="11430"/>
                  </a:lnTo>
                  <a:lnTo>
                    <a:pt x="173062" y="19050"/>
                  </a:lnTo>
                  <a:lnTo>
                    <a:pt x="174537" y="27940"/>
                  </a:lnTo>
                  <a:lnTo>
                    <a:pt x="178613" y="34290"/>
                  </a:lnTo>
                  <a:lnTo>
                    <a:pt x="184709" y="39370"/>
                  </a:lnTo>
                  <a:lnTo>
                    <a:pt x="192243" y="41910"/>
                  </a:lnTo>
                  <a:lnTo>
                    <a:pt x="273134" y="41910"/>
                  </a:lnTo>
                  <a:lnTo>
                    <a:pt x="283982" y="39370"/>
                  </a:lnTo>
                  <a:lnTo>
                    <a:pt x="291904" y="33020"/>
                  </a:lnTo>
                  <a:lnTo>
                    <a:pt x="295952" y="24130"/>
                  </a:lnTo>
                  <a:lnTo>
                    <a:pt x="295178" y="12700"/>
                  </a:lnTo>
                  <a:lnTo>
                    <a:pt x="291903" y="6350"/>
                  </a:lnTo>
                  <a:lnTo>
                    <a:pt x="286853" y="1270"/>
                  </a:lnTo>
                  <a:lnTo>
                    <a:pt x="283219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10">
              <a:extLst>
                <a:ext uri="{FF2B5EF4-FFF2-40B4-BE49-F238E27FC236}">
                  <a16:creationId xmlns:a16="http://schemas.microsoft.com/office/drawing/2014/main" id="{31735CC0-BF6F-44AF-9CBA-8B0E96CC7721}"/>
                </a:ext>
              </a:extLst>
            </p:cNvPr>
            <p:cNvSpPr txBox="1"/>
            <p:nvPr/>
          </p:nvSpPr>
          <p:spPr>
            <a:xfrm>
              <a:off x="6647655" y="27994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63500">
                <a:lnSpc>
                  <a:spcPts val="127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1</a:t>
              </a:r>
              <a:r>
                <a:rPr lang="cs-CZ" sz="1200">
                  <a:solidFill>
                    <a:srgbClr val="00A0F0"/>
                  </a:solidFill>
                  <a:cs typeface="Source Sans Pro"/>
                </a:rPr>
                <a:t>5</a:t>
              </a:r>
              <a:endParaRPr sz="1200" dirty="0">
                <a:cs typeface="Source Sans Pro"/>
              </a:endParaRPr>
            </a:p>
            <a:p>
              <a:pPr marL="12700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83465A6-C4E1-469D-B0C3-94CB8B50D9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27" name="object 6">
            <a:extLst>
              <a:ext uri="{FF2B5EF4-FFF2-40B4-BE49-F238E27FC236}">
                <a16:creationId xmlns:a16="http://schemas.microsoft.com/office/drawing/2014/main" id="{53582F48-5979-4DF0-86FF-A7FC10A53679}"/>
              </a:ext>
            </a:extLst>
          </p:cNvPr>
          <p:cNvSpPr txBox="1"/>
          <p:nvPr/>
        </p:nvSpPr>
        <p:spPr>
          <a:xfrm>
            <a:off x="971550" y="8627373"/>
            <a:ext cx="16915606" cy="100283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1600" spc="-15" dirty="0"/>
              <a:t>To show what a somatic cell looks like, open the 3D model of a “Somatic cell” located in the  Lifeliqe Human Biology library. Highlight the individual parts by clicking on them, and talk  about their function.</a:t>
            </a:r>
            <a:endParaRPr lang="cs-CZ" sz="1600" spc="-15"/>
          </a:p>
          <a:p>
            <a:pPr marR="5080" algn="just" defTabSz="179388">
              <a:lnSpc>
                <a:spcPct val="100000"/>
              </a:lnSpc>
              <a:spcBef>
                <a:spcPts val="100"/>
              </a:spcBef>
            </a:pPr>
            <a:r>
              <a:rPr lang="en-US" sz="1600" spc="-15" dirty="0"/>
              <a:t>You can also turn the model around and zoom in on it to enlarge  individual parts.</a:t>
            </a:r>
          </a:p>
          <a:p>
            <a:pPr marR="5080" algn="just">
              <a:lnSpc>
                <a:spcPct val="100000"/>
              </a:lnSpc>
            </a:pPr>
            <a:r>
              <a:rPr lang="en-US" sz="1600" spc="-15" dirty="0"/>
              <a:t>Below the model’s picture you can find a brief description of each of the main parts,  including a memorable phrase, which students can use as keywords for quickly  memorizing each part’s functions</a:t>
            </a:r>
            <a:br>
              <a:rPr lang="cs-CZ" sz="1600" spc="-15"/>
            </a:br>
            <a:r>
              <a:rPr lang="en-US" sz="1600" spc="-15" dirty="0"/>
              <a:t>(a sort of learning cheat sheet of phrases). Encourage the  students to invent their own keywords.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9">
            <a:extLst>
              <a:ext uri="{FF2B5EF4-FFF2-40B4-BE49-F238E27FC236}">
                <a16:creationId xmlns:a16="http://schemas.microsoft.com/office/drawing/2014/main" id="{2A1C87D8-B780-4349-BEC6-078AB2EF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89807"/>
              </p:ext>
            </p:extLst>
          </p:nvPr>
        </p:nvGraphicFramePr>
        <p:xfrm>
          <a:off x="8819356" y="1155700"/>
          <a:ext cx="9958244" cy="84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02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700" b="1" spc="-5" dirty="0"/>
                        <a:t>Name</a:t>
                      </a:r>
                      <a:endParaRPr sz="1700" b="1" dirty="0">
                        <a:latin typeface="Source Sans Pro"/>
                        <a:cs typeface="Source Sans Pro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700" b="1" spc="-5" dirty="0"/>
                        <a:t>Memorable</a:t>
                      </a:r>
                      <a:r>
                        <a:rPr sz="1700" b="1" spc="-20" dirty="0"/>
                        <a:t> </a:t>
                      </a:r>
                      <a:r>
                        <a:rPr sz="1700" b="1" spc="-10" dirty="0"/>
                        <a:t>phrase</a:t>
                      </a:r>
                      <a:endParaRPr sz="1700" b="1" dirty="0">
                        <a:latin typeface="Source Sans Pro"/>
                        <a:cs typeface="Source Sans Pro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700" b="1" spc="-5" dirty="0"/>
                        <a:t>Description</a:t>
                      </a:r>
                      <a:endParaRPr sz="1700" b="1" dirty="0">
                        <a:latin typeface="Source Sans Pro"/>
                        <a:cs typeface="Source Sans Pro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700" spc="-5" dirty="0"/>
                        <a:t>Plasma</a:t>
                      </a:r>
                      <a:r>
                        <a:rPr sz="1700" spc="-10" dirty="0"/>
                        <a:t> membrane</a:t>
                      </a:r>
                      <a:endParaRPr sz="1700" dirty="0">
                        <a:latin typeface="Source Sans Pro"/>
                        <a:cs typeface="Source Sans Pro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700" spc="-10" dirty="0"/>
                        <a:t>Cell’s </a:t>
                      </a:r>
                      <a:r>
                        <a:rPr sz="1700" spc="-5" dirty="0"/>
                        <a:t>fortification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1285" marR="15811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700" spc="-15" dirty="0"/>
                        <a:t>Separates </a:t>
                      </a:r>
                      <a:r>
                        <a:rPr sz="1700" dirty="0"/>
                        <a:t>the </a:t>
                      </a:r>
                      <a:r>
                        <a:rPr sz="1700" spc="-5" dirty="0"/>
                        <a:t>interior </a:t>
                      </a:r>
                      <a:r>
                        <a:rPr sz="1700" dirty="0"/>
                        <a:t>of the </a:t>
                      </a:r>
                      <a:r>
                        <a:rPr sz="1700" spc="-10" dirty="0"/>
                        <a:t>cell </a:t>
                      </a:r>
                      <a:r>
                        <a:rPr sz="1700" spc="-5" dirty="0"/>
                        <a:t>from </a:t>
                      </a:r>
                      <a:r>
                        <a:rPr sz="1700" dirty="0"/>
                        <a:t>the </a:t>
                      </a:r>
                      <a:r>
                        <a:rPr sz="1700" spc="-5" dirty="0"/>
                        <a:t>outside  environment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700" spc="-5" dirty="0"/>
                        <a:t>Cytoplasm</a:t>
                      </a:r>
                      <a:endParaRPr sz="1700" dirty="0">
                        <a:latin typeface="Source Sans Pro"/>
                        <a:cs typeface="Source Sans Pro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700" spc="-10" dirty="0"/>
                        <a:t>Cell’s </a:t>
                      </a:r>
                      <a:r>
                        <a:rPr sz="1700" spc="-5" dirty="0"/>
                        <a:t>environment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1285" marR="158115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700" dirty="0"/>
                        <a:t>Fluid </a:t>
                      </a:r>
                      <a:r>
                        <a:rPr sz="1700" spc="-10" dirty="0"/>
                        <a:t>part </a:t>
                      </a:r>
                      <a:r>
                        <a:rPr sz="1700" dirty="0"/>
                        <a:t>enclosed </a:t>
                      </a:r>
                      <a:r>
                        <a:rPr sz="1700" spc="-5" dirty="0"/>
                        <a:t>by </a:t>
                      </a:r>
                      <a:r>
                        <a:rPr sz="1700" dirty="0"/>
                        <a:t>the </a:t>
                      </a:r>
                      <a:r>
                        <a:rPr sz="1700" spc="-5" dirty="0"/>
                        <a:t>membrane, </a:t>
                      </a:r>
                      <a:r>
                        <a:rPr sz="1700" spc="-10" dirty="0"/>
                        <a:t>contains  </a:t>
                      </a:r>
                      <a:r>
                        <a:rPr sz="1700" spc="-5" dirty="0"/>
                        <a:t>organelles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700" dirty="0"/>
                        <a:t>Nucleus</a:t>
                      </a:r>
                      <a:endParaRPr sz="1700" dirty="0">
                        <a:latin typeface="Source Sans Pro"/>
                        <a:cs typeface="Source Sans Pro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700" spc="-10" dirty="0"/>
                        <a:t>Cell’s</a:t>
                      </a:r>
                      <a:r>
                        <a:rPr sz="1700" spc="-5" dirty="0"/>
                        <a:t> brain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1285" marR="1587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700" spc="-5" dirty="0"/>
                        <a:t>Contains </a:t>
                      </a:r>
                      <a:r>
                        <a:rPr sz="1700" spc="-10" dirty="0"/>
                        <a:t>most </a:t>
                      </a:r>
                      <a:r>
                        <a:rPr sz="1700" dirty="0"/>
                        <a:t>of the </a:t>
                      </a:r>
                      <a:r>
                        <a:rPr sz="1700" spc="-5" dirty="0"/>
                        <a:t>genetic </a:t>
                      </a:r>
                      <a:r>
                        <a:rPr sz="1700" spc="-10" dirty="0"/>
                        <a:t>material, </a:t>
                      </a:r>
                      <a:r>
                        <a:rPr sz="1700" dirty="0"/>
                        <a:t>in the </a:t>
                      </a:r>
                      <a:r>
                        <a:rPr sz="1700" spc="-5" dirty="0"/>
                        <a:t>form </a:t>
                      </a:r>
                      <a:r>
                        <a:rPr sz="1700" dirty="0"/>
                        <a:t>of  </a:t>
                      </a:r>
                      <a:r>
                        <a:rPr sz="1700" spc="5" dirty="0"/>
                        <a:t>DNA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00" spc="-5" dirty="0"/>
                        <a:t>Endoplasmic</a:t>
                      </a:r>
                      <a:r>
                        <a:rPr sz="1700" spc="-20" dirty="0"/>
                        <a:t> </a:t>
                      </a:r>
                      <a:r>
                        <a:rPr sz="1700" spc="-5" dirty="0"/>
                        <a:t>Reticulum</a:t>
                      </a:r>
                      <a:endParaRPr sz="1700" dirty="0">
                        <a:latin typeface="Source Sans Pro"/>
                        <a:cs typeface="Source Sans Pro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00" spc="-10" dirty="0"/>
                        <a:t>Cell’s </a:t>
                      </a:r>
                      <a:r>
                        <a:rPr sz="1700" dirty="0"/>
                        <a:t>pipe</a:t>
                      </a:r>
                      <a:r>
                        <a:rPr sz="1700" spc="-5" dirty="0"/>
                        <a:t> system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1285" marR="1581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00" spc="-10" dirty="0"/>
                        <a:t>System </a:t>
                      </a:r>
                      <a:r>
                        <a:rPr sz="1700" dirty="0"/>
                        <a:t>of </a:t>
                      </a:r>
                      <a:r>
                        <a:rPr sz="1700" spc="-10" dirty="0"/>
                        <a:t>metabolic </a:t>
                      </a:r>
                      <a:r>
                        <a:rPr sz="1700" spc="-5" dirty="0"/>
                        <a:t>processes (smooth ER), </a:t>
                      </a:r>
                      <a:r>
                        <a:rPr sz="1700" spc="-10" dirty="0"/>
                        <a:t>protein  </a:t>
                      </a:r>
                      <a:r>
                        <a:rPr sz="1700" spc="-5" dirty="0"/>
                        <a:t>manufacturing ribosomes (rough</a:t>
                      </a:r>
                      <a:r>
                        <a:rPr sz="1700" spc="5" dirty="0"/>
                        <a:t> </a:t>
                      </a:r>
                      <a:r>
                        <a:rPr sz="1700" spc="-5" dirty="0"/>
                        <a:t>ER)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dirty="0"/>
                        <a:t>Golgi</a:t>
                      </a:r>
                      <a:r>
                        <a:rPr sz="1700" spc="-10" dirty="0"/>
                        <a:t> </a:t>
                      </a:r>
                      <a:r>
                        <a:rPr sz="1700" spc="-15" dirty="0"/>
                        <a:t>apparatus</a:t>
                      </a:r>
                      <a:endParaRPr sz="1700" dirty="0">
                        <a:latin typeface="Source Sans Pro"/>
                        <a:cs typeface="Source Sans Pro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spc="-10" dirty="0"/>
                        <a:t>Cell’s </a:t>
                      </a:r>
                      <a:r>
                        <a:rPr sz="1700" dirty="0"/>
                        <a:t>delivery</a:t>
                      </a:r>
                      <a:r>
                        <a:rPr sz="1700" spc="-10" dirty="0"/>
                        <a:t> center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1285" marR="15748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700" dirty="0"/>
                        <a:t>It </a:t>
                      </a:r>
                      <a:r>
                        <a:rPr sz="1700" spc="-10" dirty="0"/>
                        <a:t>tags </a:t>
                      </a:r>
                      <a:r>
                        <a:rPr sz="1700" dirty="0"/>
                        <a:t>vesicles </a:t>
                      </a:r>
                      <a:r>
                        <a:rPr sz="1700" spc="-5" dirty="0"/>
                        <a:t>and </a:t>
                      </a:r>
                      <a:r>
                        <a:rPr sz="1700" spc="-10" dirty="0"/>
                        <a:t>proteins to </a:t>
                      </a:r>
                      <a:r>
                        <a:rPr sz="1700" dirty="0"/>
                        <a:t>help them </a:t>
                      </a:r>
                      <a:r>
                        <a:rPr sz="1700" spc="-10" dirty="0"/>
                        <a:t>get </a:t>
                      </a:r>
                      <a:r>
                        <a:rPr sz="1700" spc="-5" dirty="0"/>
                        <a:t>carried </a:t>
                      </a:r>
                      <a:r>
                        <a:rPr sz="1700" spc="-10" dirty="0"/>
                        <a:t>to  </a:t>
                      </a:r>
                      <a:r>
                        <a:rPr sz="1700" dirty="0"/>
                        <a:t>their </a:t>
                      </a:r>
                      <a:r>
                        <a:rPr sz="1700" spc="-10" dirty="0"/>
                        <a:t>correct</a:t>
                      </a:r>
                      <a:r>
                        <a:rPr sz="1700" spc="-5" dirty="0"/>
                        <a:t> destinations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spc="-5" dirty="0"/>
                        <a:t>Centrosome</a:t>
                      </a:r>
                      <a:endParaRPr sz="1700" dirty="0">
                        <a:latin typeface="Source Sans Pro"/>
                        <a:cs typeface="Source Sans Pro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spc="-10" dirty="0"/>
                        <a:t>Cell’s</a:t>
                      </a:r>
                      <a:r>
                        <a:rPr sz="1700" spc="-5" dirty="0"/>
                        <a:t> </a:t>
                      </a:r>
                      <a:r>
                        <a:rPr sz="1700" dirty="0"/>
                        <a:t>anchor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1285" marR="1581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700" spc="-10" dirty="0"/>
                        <a:t>Organizes </a:t>
                      </a:r>
                      <a:r>
                        <a:rPr sz="1700" spc="-5" dirty="0"/>
                        <a:t>and produces </a:t>
                      </a:r>
                      <a:r>
                        <a:rPr sz="1700" dirty="0"/>
                        <a:t>the </a:t>
                      </a:r>
                      <a:r>
                        <a:rPr sz="1700" spc="-5" dirty="0"/>
                        <a:t>microtubules</a:t>
                      </a:r>
                      <a:br>
                        <a:rPr lang="cs-CZ" sz="1700" spc="-5"/>
                      </a:br>
                      <a:r>
                        <a:rPr sz="1700" dirty="0"/>
                        <a:t>of the </a:t>
                      </a:r>
                      <a:r>
                        <a:rPr sz="1700" spc="-20" dirty="0"/>
                        <a:t>cell’s  </a:t>
                      </a:r>
                      <a:r>
                        <a:rPr sz="1700" spc="-5" dirty="0"/>
                        <a:t>cytoskeleton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spc="-5" dirty="0"/>
                        <a:t>Mitochondria</a:t>
                      </a:r>
                      <a:endParaRPr sz="1700" dirty="0">
                        <a:latin typeface="Source Sans Pro"/>
                        <a:cs typeface="Source Sans Pro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spc="-10" dirty="0"/>
                        <a:t>Cell’s </a:t>
                      </a:r>
                      <a:r>
                        <a:rPr sz="1700" dirty="0"/>
                        <a:t>powerplant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1285" marR="1581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700" spc="-10" dirty="0"/>
                        <a:t>Produce </a:t>
                      </a:r>
                      <a:r>
                        <a:rPr sz="1700" dirty="0"/>
                        <a:t>energy </a:t>
                      </a:r>
                      <a:r>
                        <a:rPr sz="1700" spc="-5" dirty="0"/>
                        <a:t>for </a:t>
                      </a:r>
                      <a:r>
                        <a:rPr sz="1700" dirty="0"/>
                        <a:t>the </a:t>
                      </a:r>
                      <a:r>
                        <a:rPr sz="1700" spc="-5" dirty="0"/>
                        <a:t>cell, </a:t>
                      </a:r>
                      <a:r>
                        <a:rPr sz="1700" spc="-10" dirty="0"/>
                        <a:t>break </a:t>
                      </a:r>
                      <a:r>
                        <a:rPr sz="1700" dirty="0"/>
                        <a:t>down </a:t>
                      </a:r>
                      <a:r>
                        <a:rPr sz="1700" spc="-10" dirty="0"/>
                        <a:t>carbohydrates  </a:t>
                      </a:r>
                      <a:r>
                        <a:rPr sz="1700" spc="-5" dirty="0"/>
                        <a:t>and </a:t>
                      </a:r>
                      <a:r>
                        <a:rPr sz="1700" dirty="0"/>
                        <a:t>some </a:t>
                      </a:r>
                      <a:r>
                        <a:rPr sz="1700" spc="-10" dirty="0"/>
                        <a:t>Durations </a:t>
                      </a:r>
                      <a:r>
                        <a:rPr sz="1700" dirty="0"/>
                        <a:t>lipids </a:t>
                      </a:r>
                      <a:r>
                        <a:rPr sz="1700" spc="-10" dirty="0"/>
                        <a:t>to </a:t>
                      </a:r>
                      <a:r>
                        <a:rPr sz="1700" spc="-5" dirty="0"/>
                        <a:t>form </a:t>
                      </a:r>
                      <a:r>
                        <a:rPr sz="1700" dirty="0"/>
                        <a:t>molecule</a:t>
                      </a:r>
                      <a:r>
                        <a:rPr sz="1700" spc="15" dirty="0"/>
                        <a:t> </a:t>
                      </a:r>
                      <a:r>
                        <a:rPr sz="1700" spc="-15" dirty="0"/>
                        <a:t>ATP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700" spc="-5" dirty="0"/>
                        <a:t>Ribosome</a:t>
                      </a:r>
                      <a:endParaRPr sz="1700" dirty="0">
                        <a:latin typeface="Source Sans Pro"/>
                        <a:cs typeface="Source Sans Pro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700" spc="-10" dirty="0"/>
                        <a:t>Cell’s</a:t>
                      </a:r>
                      <a:r>
                        <a:rPr sz="1700" spc="-5" dirty="0"/>
                        <a:t> factories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700" spc="-15" dirty="0"/>
                        <a:t>Translate </a:t>
                      </a:r>
                      <a:r>
                        <a:rPr sz="1700" dirty="0"/>
                        <a:t>RNA </a:t>
                      </a:r>
                      <a:r>
                        <a:rPr sz="1700" spc="-5" dirty="0"/>
                        <a:t>into</a:t>
                      </a:r>
                      <a:r>
                        <a:rPr sz="1700" spc="10" dirty="0"/>
                        <a:t> </a:t>
                      </a:r>
                      <a:r>
                        <a:rPr sz="1700" spc="-10" dirty="0"/>
                        <a:t>proteins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spc="-5" dirty="0"/>
                        <a:t>Lysosome</a:t>
                      </a:r>
                      <a:endParaRPr sz="1700" dirty="0">
                        <a:latin typeface="Source Sans Pro"/>
                        <a:cs typeface="Source Sans Pro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spc="-10" dirty="0"/>
                        <a:t>Cell’s</a:t>
                      </a:r>
                      <a:r>
                        <a:rPr sz="1700" spc="-5" dirty="0"/>
                        <a:t> stomach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1285" marR="1581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700" spc="-5" dirty="0"/>
                        <a:t>Vesicles </a:t>
                      </a:r>
                      <a:r>
                        <a:rPr sz="1700" dirty="0"/>
                        <a:t>filled with </a:t>
                      </a:r>
                      <a:r>
                        <a:rPr sz="1700" spc="-5" dirty="0"/>
                        <a:t>digestive proteins, </a:t>
                      </a:r>
                      <a:r>
                        <a:rPr sz="1700" spc="-10" dirty="0"/>
                        <a:t>can </a:t>
                      </a:r>
                      <a:r>
                        <a:rPr sz="1700" spc="-5" dirty="0"/>
                        <a:t>absorb  something and </a:t>
                      </a:r>
                      <a:r>
                        <a:rPr sz="1700" spc="-10" dirty="0"/>
                        <a:t>break </a:t>
                      </a:r>
                      <a:r>
                        <a:rPr sz="1700" dirty="0"/>
                        <a:t>it down </a:t>
                      </a:r>
                      <a:r>
                        <a:rPr sz="1700" spc="-5" dirty="0"/>
                        <a:t>into recyclable</a:t>
                      </a:r>
                      <a:r>
                        <a:rPr sz="1700" spc="15" dirty="0"/>
                        <a:t> </a:t>
                      </a:r>
                      <a:r>
                        <a:rPr sz="1700" spc="-5" dirty="0"/>
                        <a:t>pieces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700" spc="-10" dirty="0"/>
                        <a:t>Peroxisome</a:t>
                      </a:r>
                      <a:endParaRPr sz="1700" dirty="0">
                        <a:latin typeface="Source Sans Pro"/>
                        <a:cs typeface="Source Sans Pro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700" spc="-10" dirty="0"/>
                        <a:t>Cell’s</a:t>
                      </a:r>
                      <a:r>
                        <a:rPr sz="1700" spc="-5" dirty="0"/>
                        <a:t> firemen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1285" marR="15748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700" spc="-5" dirty="0"/>
                        <a:t>Vesicles </a:t>
                      </a:r>
                      <a:r>
                        <a:rPr sz="1700" spc="-10" dirty="0"/>
                        <a:t>that </a:t>
                      </a:r>
                      <a:r>
                        <a:rPr sz="1700" spc="-5" dirty="0"/>
                        <a:t>defend </a:t>
                      </a:r>
                      <a:r>
                        <a:rPr sz="1700" dirty="0"/>
                        <a:t>(or </a:t>
                      </a:r>
                      <a:r>
                        <a:rPr sz="1700" spc="-5" dirty="0"/>
                        <a:t>neutralize) </a:t>
                      </a:r>
                      <a:r>
                        <a:rPr sz="1700" dirty="0"/>
                        <a:t>the </a:t>
                      </a:r>
                      <a:r>
                        <a:rPr sz="1700" spc="-10" dirty="0"/>
                        <a:t>cell </a:t>
                      </a:r>
                      <a:r>
                        <a:rPr sz="1700" spc="-5" dirty="0"/>
                        <a:t>from free  </a:t>
                      </a:r>
                      <a:r>
                        <a:rPr sz="1700" spc="-10" dirty="0"/>
                        <a:t>radicals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700" spc="-10" dirty="0"/>
                        <a:t>Cytoskeleton</a:t>
                      </a:r>
                      <a:endParaRPr sz="1700" dirty="0">
                        <a:latin typeface="Source Sans Pro"/>
                        <a:cs typeface="Source Sans Pro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700" spc="-10" dirty="0"/>
                        <a:t>Cell’s</a:t>
                      </a:r>
                      <a:r>
                        <a:rPr sz="1700" spc="-5" dirty="0"/>
                        <a:t> </a:t>
                      </a:r>
                      <a:r>
                        <a:rPr sz="1700" spc="-10" dirty="0"/>
                        <a:t>shapeshifter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1285" marR="15811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700" dirty="0"/>
                        <a:t>It modifies the </a:t>
                      </a:r>
                      <a:r>
                        <a:rPr sz="1700" spc="-20" dirty="0"/>
                        <a:t>cell’s </a:t>
                      </a:r>
                      <a:r>
                        <a:rPr sz="1700" spc="-5" dirty="0"/>
                        <a:t>shape and ensures mechanical  </a:t>
                      </a:r>
                      <a:r>
                        <a:rPr sz="1700" spc="-15" dirty="0"/>
                        <a:t>resistance </a:t>
                      </a:r>
                      <a:r>
                        <a:rPr sz="1700" spc="-10" dirty="0"/>
                        <a:t>to</a:t>
                      </a:r>
                      <a:r>
                        <a:rPr sz="1700" spc="10" dirty="0"/>
                        <a:t> </a:t>
                      </a:r>
                      <a:r>
                        <a:rPr sz="1700" spc="-5" dirty="0"/>
                        <a:t>deformation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700" spc="-5" dirty="0"/>
                        <a:t>Vacuole</a:t>
                      </a:r>
                      <a:endParaRPr sz="1700" dirty="0">
                        <a:latin typeface="Source Sans Pro"/>
                        <a:cs typeface="Source Sans Pro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700" dirty="0"/>
                        <a:t>Cell‘s</a:t>
                      </a:r>
                      <a:r>
                        <a:rPr sz="1700" spc="-15" dirty="0"/>
                        <a:t> </a:t>
                      </a:r>
                      <a:r>
                        <a:rPr sz="1700" spc="-5" dirty="0"/>
                        <a:t>compartments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121285" marR="15811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700" dirty="0"/>
                        <a:t>Enclosed </a:t>
                      </a:r>
                      <a:r>
                        <a:rPr sz="1700" spc="-15" dirty="0"/>
                        <a:t>storage </a:t>
                      </a:r>
                      <a:r>
                        <a:rPr sz="1700" dirty="0"/>
                        <a:t>vessels which </a:t>
                      </a:r>
                      <a:r>
                        <a:rPr sz="1700" spc="-10" dirty="0"/>
                        <a:t>are </a:t>
                      </a:r>
                      <a:r>
                        <a:rPr sz="1700" dirty="0"/>
                        <a:t>filled with </a:t>
                      </a:r>
                      <a:r>
                        <a:rPr sz="1700" spc="-15" dirty="0"/>
                        <a:t>water  </a:t>
                      </a:r>
                      <a:r>
                        <a:rPr sz="1700" spc="-10" dirty="0"/>
                        <a:t>containing </a:t>
                      </a:r>
                      <a:r>
                        <a:rPr sz="1700" spc="-5" dirty="0"/>
                        <a:t>inorganic and </a:t>
                      </a:r>
                      <a:r>
                        <a:rPr sz="1700" spc="-10" dirty="0"/>
                        <a:t>organic</a:t>
                      </a:r>
                      <a:r>
                        <a:rPr sz="1700" spc="15" dirty="0"/>
                        <a:t> </a:t>
                      </a:r>
                      <a:r>
                        <a:rPr sz="1700" dirty="0"/>
                        <a:t>molecules</a:t>
                      </a:r>
                      <a:endParaRPr sz="17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4284060-4CDA-48C5-B0B2-92DAC9E497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2772" y="9690100"/>
            <a:ext cx="1211961" cy="681037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CAF0EAD1-F5A8-4B2C-A971-E22DAD174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7" y="1182255"/>
            <a:ext cx="8608298" cy="6626926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730F6CC3-BB32-4C9B-A58C-234A8458EA35}"/>
              </a:ext>
            </a:extLst>
          </p:cNvPr>
          <p:cNvSpPr txBox="1"/>
          <p:nvPr/>
        </p:nvSpPr>
        <p:spPr>
          <a:xfrm>
            <a:off x="2991692" y="8166100"/>
            <a:ext cx="2971800" cy="382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linkClick r:id="rId3"/>
              </a:rPr>
              <a:t>Click to open in Lifeliqe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5776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DA2BD00F-B6CE-4030-BF7A-EFB04C058E98}"/>
              </a:ext>
            </a:extLst>
          </p:cNvPr>
          <p:cNvSpPr/>
          <p:nvPr/>
        </p:nvSpPr>
        <p:spPr>
          <a:xfrm>
            <a:off x="3886200" y="556300"/>
            <a:ext cx="4780756" cy="828000"/>
          </a:xfrm>
          <a:custGeom>
            <a:avLst/>
            <a:gdLst/>
            <a:ahLst/>
            <a:cxnLst/>
            <a:rect l="l" t="t" r="r" b="b"/>
            <a:pathLst>
              <a:path w="2929255" h="437514">
                <a:moveTo>
                  <a:pt x="2710340" y="0"/>
                </a:moveTo>
                <a:lnTo>
                  <a:pt x="0" y="0"/>
                </a:lnTo>
                <a:lnTo>
                  <a:pt x="0" y="437154"/>
                </a:lnTo>
                <a:lnTo>
                  <a:pt x="2710340" y="437154"/>
                </a:lnTo>
                <a:lnTo>
                  <a:pt x="2760457" y="431381"/>
                </a:lnTo>
                <a:lnTo>
                  <a:pt x="2806464" y="414937"/>
                </a:lnTo>
                <a:lnTo>
                  <a:pt x="2847048" y="389135"/>
                </a:lnTo>
                <a:lnTo>
                  <a:pt x="2880897" y="355286"/>
                </a:lnTo>
                <a:lnTo>
                  <a:pt x="2906699" y="314702"/>
                </a:lnTo>
                <a:lnTo>
                  <a:pt x="2923143" y="268695"/>
                </a:lnTo>
                <a:lnTo>
                  <a:pt x="2928915" y="218577"/>
                </a:lnTo>
                <a:lnTo>
                  <a:pt x="2923143" y="168459"/>
                </a:lnTo>
                <a:lnTo>
                  <a:pt x="2906699" y="122452"/>
                </a:lnTo>
                <a:lnTo>
                  <a:pt x="2880897" y="81868"/>
                </a:lnTo>
                <a:lnTo>
                  <a:pt x="2847048" y="48019"/>
                </a:lnTo>
                <a:lnTo>
                  <a:pt x="2806464" y="22216"/>
                </a:lnTo>
                <a:lnTo>
                  <a:pt x="2760457" y="5772"/>
                </a:lnTo>
                <a:lnTo>
                  <a:pt x="2710340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556300"/>
            <a:ext cx="4780756" cy="828000"/>
          </a:xfrm>
          <a:custGeom>
            <a:avLst/>
            <a:gdLst/>
            <a:ahLst/>
            <a:cxnLst/>
            <a:rect l="l" t="t" r="r" b="b"/>
            <a:pathLst>
              <a:path w="2929255" h="437514">
                <a:moveTo>
                  <a:pt x="2710340" y="0"/>
                </a:moveTo>
                <a:lnTo>
                  <a:pt x="0" y="0"/>
                </a:lnTo>
                <a:lnTo>
                  <a:pt x="0" y="437154"/>
                </a:lnTo>
                <a:lnTo>
                  <a:pt x="2710340" y="437154"/>
                </a:lnTo>
                <a:lnTo>
                  <a:pt x="2760457" y="431381"/>
                </a:lnTo>
                <a:lnTo>
                  <a:pt x="2806464" y="414937"/>
                </a:lnTo>
                <a:lnTo>
                  <a:pt x="2847048" y="389135"/>
                </a:lnTo>
                <a:lnTo>
                  <a:pt x="2880897" y="355286"/>
                </a:lnTo>
                <a:lnTo>
                  <a:pt x="2906699" y="314702"/>
                </a:lnTo>
                <a:lnTo>
                  <a:pt x="2923143" y="268695"/>
                </a:lnTo>
                <a:lnTo>
                  <a:pt x="2928915" y="218577"/>
                </a:lnTo>
                <a:lnTo>
                  <a:pt x="2923143" y="168459"/>
                </a:lnTo>
                <a:lnTo>
                  <a:pt x="2906699" y="122452"/>
                </a:lnTo>
                <a:lnTo>
                  <a:pt x="2880897" y="81868"/>
                </a:lnTo>
                <a:lnTo>
                  <a:pt x="2847048" y="48019"/>
                </a:lnTo>
                <a:lnTo>
                  <a:pt x="2806464" y="22216"/>
                </a:lnTo>
                <a:lnTo>
                  <a:pt x="2760457" y="5772"/>
                </a:lnTo>
                <a:lnTo>
                  <a:pt x="2710340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65956" y="784900"/>
            <a:ext cx="7162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4. </a:t>
            </a:r>
            <a:r>
              <a:rPr lang="en-US" sz="2800" b="0" spc="-5" dirty="0">
                <a:solidFill>
                  <a:srgbClr val="FFFFFF"/>
                </a:solidFill>
                <a:cs typeface="Source Sans Pro Light"/>
              </a:rPr>
              <a:t>Plant </a:t>
            </a: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vs. </a:t>
            </a:r>
            <a:r>
              <a:rPr lang="en-US" sz="2800" b="0" spc="-5" dirty="0">
                <a:solidFill>
                  <a:srgbClr val="FFFFFF"/>
                </a:solidFill>
                <a:cs typeface="Source Sans Pro Light"/>
              </a:rPr>
              <a:t>Somatic </a:t>
            </a:r>
            <a:r>
              <a:rPr lang="en-US" sz="2800" b="0" spc="-10" dirty="0">
                <a:solidFill>
                  <a:srgbClr val="FFFFFF"/>
                </a:solidFill>
                <a:cs typeface="Source Sans Pro Light"/>
              </a:rPr>
              <a:t>cell: </a:t>
            </a:r>
            <a:r>
              <a:rPr lang="en-US" sz="2800" b="0" spc="5" dirty="0">
                <a:solidFill>
                  <a:srgbClr val="FFFFFF"/>
                </a:solidFill>
                <a:cs typeface="Source Sans Pro Light"/>
              </a:rPr>
              <a:t>Is </a:t>
            </a:r>
            <a:r>
              <a:rPr lang="en-US" sz="2800" b="0" spc="-5" dirty="0">
                <a:solidFill>
                  <a:srgbClr val="FFFFFF"/>
                </a:solidFill>
                <a:cs typeface="Source Sans Pro Light"/>
              </a:rPr>
              <a:t>there any</a:t>
            </a:r>
            <a:r>
              <a:rPr lang="en-US" sz="2800" b="0" spc="1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b="0" spc="-10" dirty="0">
                <a:solidFill>
                  <a:srgbClr val="FFFFFF"/>
                </a:solidFill>
                <a:cs typeface="Source Sans Pro Light"/>
              </a:rPr>
              <a:t>difference?</a:t>
            </a:r>
            <a:endParaRPr lang="en-US" sz="2800" dirty="0">
              <a:cs typeface="Source Sans Pro 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9CE375-45B8-40DD-9C89-E1068C87B9F5}"/>
              </a:ext>
            </a:extLst>
          </p:cNvPr>
          <p:cNvGrpSpPr/>
          <p:nvPr/>
        </p:nvGrpSpPr>
        <p:grpSpPr>
          <a:xfrm>
            <a:off x="17487741" y="698500"/>
            <a:ext cx="475615" cy="544830"/>
            <a:chOff x="12256803" y="1643754"/>
            <a:chExt cx="475615" cy="544830"/>
          </a:xfrm>
        </p:grpSpPr>
        <p:sp>
          <p:nvSpPr>
            <p:cNvPr id="4" name="object 4"/>
            <p:cNvSpPr/>
            <p:nvPr/>
          </p:nvSpPr>
          <p:spPr>
            <a:xfrm>
              <a:off x="12256803" y="1643754"/>
              <a:ext cx="475615" cy="544830"/>
            </a:xfrm>
            <a:custGeom>
              <a:avLst/>
              <a:gdLst/>
              <a:ahLst/>
              <a:cxnLst/>
              <a:rect l="l" t="t" r="r" b="b"/>
              <a:pathLst>
                <a:path w="475615" h="544830">
                  <a:moveTo>
                    <a:pt x="269739" y="44450"/>
                  </a:moveTo>
                  <a:lnTo>
                    <a:pt x="204026" y="44450"/>
                  </a:lnTo>
                  <a:lnTo>
                    <a:pt x="208371" y="45720"/>
                  </a:lnTo>
                  <a:lnTo>
                    <a:pt x="208371" y="72389"/>
                  </a:lnTo>
                  <a:lnTo>
                    <a:pt x="206411" y="72389"/>
                  </a:lnTo>
                  <a:lnTo>
                    <a:pt x="199024" y="73659"/>
                  </a:lnTo>
                  <a:lnTo>
                    <a:pt x="156940" y="83820"/>
                  </a:lnTo>
                  <a:lnTo>
                    <a:pt x="103866" y="110489"/>
                  </a:lnTo>
                  <a:lnTo>
                    <a:pt x="63513" y="144779"/>
                  </a:lnTo>
                  <a:lnTo>
                    <a:pt x="35817" y="179070"/>
                  </a:lnTo>
                  <a:lnTo>
                    <a:pt x="14849" y="219709"/>
                  </a:lnTo>
                  <a:lnTo>
                    <a:pt x="2037" y="264159"/>
                  </a:lnTo>
                  <a:lnTo>
                    <a:pt x="0" y="278129"/>
                  </a:lnTo>
                  <a:lnTo>
                    <a:pt x="0" y="339089"/>
                  </a:lnTo>
                  <a:lnTo>
                    <a:pt x="10755" y="384809"/>
                  </a:lnTo>
                  <a:lnTo>
                    <a:pt x="39737" y="441959"/>
                  </a:lnTo>
                  <a:lnTo>
                    <a:pt x="95624" y="499109"/>
                  </a:lnTo>
                  <a:lnTo>
                    <a:pt x="134890" y="521970"/>
                  </a:lnTo>
                  <a:lnTo>
                    <a:pt x="178108" y="537209"/>
                  </a:lnTo>
                  <a:lnTo>
                    <a:pt x="225221" y="544829"/>
                  </a:lnTo>
                  <a:lnTo>
                    <a:pt x="258612" y="544829"/>
                  </a:lnTo>
                  <a:lnTo>
                    <a:pt x="291693" y="539750"/>
                  </a:lnTo>
                  <a:lnTo>
                    <a:pt x="320896" y="530859"/>
                  </a:lnTo>
                  <a:lnTo>
                    <a:pt x="348176" y="519429"/>
                  </a:lnTo>
                  <a:lnTo>
                    <a:pt x="373515" y="505459"/>
                  </a:lnTo>
                  <a:lnTo>
                    <a:pt x="218488" y="505459"/>
                  </a:lnTo>
                  <a:lnTo>
                    <a:pt x="201383" y="502920"/>
                  </a:lnTo>
                  <a:lnTo>
                    <a:pt x="193017" y="500379"/>
                  </a:lnTo>
                  <a:lnTo>
                    <a:pt x="190064" y="500379"/>
                  </a:lnTo>
                  <a:lnTo>
                    <a:pt x="183630" y="499109"/>
                  </a:lnTo>
                  <a:lnTo>
                    <a:pt x="179144" y="497839"/>
                  </a:lnTo>
                  <a:lnTo>
                    <a:pt x="174464" y="495300"/>
                  </a:lnTo>
                  <a:lnTo>
                    <a:pt x="169848" y="494029"/>
                  </a:lnTo>
                  <a:lnTo>
                    <a:pt x="161997" y="491489"/>
                  </a:lnTo>
                  <a:lnTo>
                    <a:pt x="158233" y="490220"/>
                  </a:lnTo>
                  <a:lnTo>
                    <a:pt x="154030" y="487679"/>
                  </a:lnTo>
                  <a:lnTo>
                    <a:pt x="150562" y="486409"/>
                  </a:lnTo>
                  <a:lnTo>
                    <a:pt x="148499" y="485139"/>
                  </a:lnTo>
                  <a:lnTo>
                    <a:pt x="140661" y="481329"/>
                  </a:lnTo>
                  <a:lnTo>
                    <a:pt x="135000" y="477520"/>
                  </a:lnTo>
                  <a:lnTo>
                    <a:pt x="129457" y="474979"/>
                  </a:lnTo>
                  <a:lnTo>
                    <a:pt x="129496" y="473709"/>
                  </a:lnTo>
                  <a:lnTo>
                    <a:pt x="124313" y="471170"/>
                  </a:lnTo>
                  <a:lnTo>
                    <a:pt x="121619" y="468629"/>
                  </a:lnTo>
                  <a:lnTo>
                    <a:pt x="120910" y="468629"/>
                  </a:lnTo>
                  <a:lnTo>
                    <a:pt x="120059" y="467359"/>
                  </a:lnTo>
                  <a:lnTo>
                    <a:pt x="113290" y="462279"/>
                  </a:lnTo>
                  <a:lnTo>
                    <a:pt x="105026" y="455929"/>
                  </a:lnTo>
                  <a:lnTo>
                    <a:pt x="104808" y="455929"/>
                  </a:lnTo>
                  <a:lnTo>
                    <a:pt x="119414" y="441959"/>
                  </a:lnTo>
                  <a:lnTo>
                    <a:pt x="119440" y="439420"/>
                  </a:lnTo>
                  <a:lnTo>
                    <a:pt x="87957" y="439420"/>
                  </a:lnTo>
                  <a:lnTo>
                    <a:pt x="85185" y="435609"/>
                  </a:lnTo>
                  <a:lnTo>
                    <a:pt x="82581" y="433070"/>
                  </a:lnTo>
                  <a:lnTo>
                    <a:pt x="80041" y="429259"/>
                  </a:lnTo>
                  <a:lnTo>
                    <a:pt x="63182" y="405129"/>
                  </a:lnTo>
                  <a:lnTo>
                    <a:pt x="50545" y="378459"/>
                  </a:lnTo>
                  <a:lnTo>
                    <a:pt x="42097" y="349250"/>
                  </a:lnTo>
                  <a:lnTo>
                    <a:pt x="37806" y="318770"/>
                  </a:lnTo>
                  <a:lnTo>
                    <a:pt x="56434" y="318770"/>
                  </a:lnTo>
                  <a:lnTo>
                    <a:pt x="57738" y="317500"/>
                  </a:lnTo>
                  <a:lnTo>
                    <a:pt x="59903" y="317500"/>
                  </a:lnTo>
                  <a:lnTo>
                    <a:pt x="60961" y="314959"/>
                  </a:lnTo>
                  <a:lnTo>
                    <a:pt x="60973" y="298450"/>
                  </a:lnTo>
                  <a:lnTo>
                    <a:pt x="58304" y="295909"/>
                  </a:lnTo>
                  <a:lnTo>
                    <a:pt x="37844" y="295909"/>
                  </a:lnTo>
                  <a:lnTo>
                    <a:pt x="38425" y="290829"/>
                  </a:lnTo>
                  <a:lnTo>
                    <a:pt x="46043" y="251459"/>
                  </a:lnTo>
                  <a:lnTo>
                    <a:pt x="46573" y="248920"/>
                  </a:lnTo>
                  <a:lnTo>
                    <a:pt x="47191" y="247650"/>
                  </a:lnTo>
                  <a:lnTo>
                    <a:pt x="47772" y="245109"/>
                  </a:lnTo>
                  <a:lnTo>
                    <a:pt x="50505" y="245109"/>
                  </a:lnTo>
                  <a:lnTo>
                    <a:pt x="51421" y="242570"/>
                  </a:lnTo>
                  <a:lnTo>
                    <a:pt x="50620" y="237489"/>
                  </a:lnTo>
                  <a:lnTo>
                    <a:pt x="51471" y="234950"/>
                  </a:lnTo>
                  <a:lnTo>
                    <a:pt x="52297" y="233679"/>
                  </a:lnTo>
                  <a:lnTo>
                    <a:pt x="53251" y="231139"/>
                  </a:lnTo>
                  <a:lnTo>
                    <a:pt x="58378" y="219709"/>
                  </a:lnTo>
                  <a:lnTo>
                    <a:pt x="64159" y="209550"/>
                  </a:lnTo>
                  <a:lnTo>
                    <a:pt x="70619" y="198120"/>
                  </a:lnTo>
                  <a:lnTo>
                    <a:pt x="77849" y="189229"/>
                  </a:lnTo>
                  <a:lnTo>
                    <a:pt x="78507" y="187959"/>
                  </a:lnTo>
                  <a:lnTo>
                    <a:pt x="78983" y="186689"/>
                  </a:lnTo>
                  <a:lnTo>
                    <a:pt x="80685" y="185420"/>
                  </a:lnTo>
                  <a:lnTo>
                    <a:pt x="82284" y="182879"/>
                  </a:lnTo>
                  <a:lnTo>
                    <a:pt x="83934" y="181609"/>
                  </a:lnTo>
                  <a:lnTo>
                    <a:pt x="85636" y="179070"/>
                  </a:lnTo>
                  <a:lnTo>
                    <a:pt x="88498" y="175259"/>
                  </a:lnTo>
                  <a:lnTo>
                    <a:pt x="119659" y="175259"/>
                  </a:lnTo>
                  <a:lnTo>
                    <a:pt x="118383" y="172720"/>
                  </a:lnTo>
                  <a:lnTo>
                    <a:pt x="118035" y="171450"/>
                  </a:lnTo>
                  <a:lnTo>
                    <a:pt x="117570" y="171450"/>
                  </a:lnTo>
                  <a:lnTo>
                    <a:pt x="113315" y="166370"/>
                  </a:lnTo>
                  <a:lnTo>
                    <a:pt x="109564" y="162559"/>
                  </a:lnTo>
                  <a:lnTo>
                    <a:pt x="105477" y="158750"/>
                  </a:lnTo>
                  <a:lnTo>
                    <a:pt x="132781" y="138429"/>
                  </a:lnTo>
                  <a:lnTo>
                    <a:pt x="162098" y="124459"/>
                  </a:lnTo>
                  <a:lnTo>
                    <a:pt x="193560" y="114300"/>
                  </a:lnTo>
                  <a:lnTo>
                    <a:pt x="227232" y="109220"/>
                  </a:lnTo>
                  <a:lnTo>
                    <a:pt x="371434" y="109220"/>
                  </a:lnTo>
                  <a:lnTo>
                    <a:pt x="355941" y="99059"/>
                  </a:lnTo>
                  <a:lnTo>
                    <a:pt x="339666" y="91439"/>
                  </a:lnTo>
                  <a:lnTo>
                    <a:pt x="305510" y="78739"/>
                  </a:lnTo>
                  <a:lnTo>
                    <a:pt x="287824" y="74929"/>
                  </a:lnTo>
                  <a:lnTo>
                    <a:pt x="269739" y="72389"/>
                  </a:lnTo>
                  <a:lnTo>
                    <a:pt x="269739" y="44450"/>
                  </a:lnTo>
                  <a:close/>
                </a:path>
                <a:path w="475615" h="544830">
                  <a:moveTo>
                    <a:pt x="239441" y="482600"/>
                  </a:moveTo>
                  <a:lnTo>
                    <a:pt x="232364" y="482600"/>
                  </a:lnTo>
                  <a:lnTo>
                    <a:pt x="230455" y="483870"/>
                  </a:lnTo>
                  <a:lnTo>
                    <a:pt x="229063" y="485139"/>
                  </a:lnTo>
                  <a:lnTo>
                    <a:pt x="227812" y="486409"/>
                  </a:lnTo>
                  <a:lnTo>
                    <a:pt x="227246" y="487679"/>
                  </a:lnTo>
                  <a:lnTo>
                    <a:pt x="227232" y="505459"/>
                  </a:lnTo>
                  <a:lnTo>
                    <a:pt x="250013" y="505459"/>
                  </a:lnTo>
                  <a:lnTo>
                    <a:pt x="250289" y="497839"/>
                  </a:lnTo>
                  <a:lnTo>
                    <a:pt x="250426" y="486409"/>
                  </a:lnTo>
                  <a:lnTo>
                    <a:pt x="247705" y="483870"/>
                  </a:lnTo>
                  <a:lnTo>
                    <a:pt x="239441" y="482600"/>
                  </a:lnTo>
                  <a:close/>
                </a:path>
                <a:path w="475615" h="544830">
                  <a:moveTo>
                    <a:pt x="375069" y="426720"/>
                  </a:moveTo>
                  <a:lnTo>
                    <a:pt x="371240" y="426720"/>
                  </a:lnTo>
                  <a:lnTo>
                    <a:pt x="363736" y="433070"/>
                  </a:lnTo>
                  <a:lnTo>
                    <a:pt x="360345" y="436879"/>
                  </a:lnTo>
                  <a:lnTo>
                    <a:pt x="359365" y="438150"/>
                  </a:lnTo>
                  <a:lnTo>
                    <a:pt x="359236" y="439420"/>
                  </a:lnTo>
                  <a:lnTo>
                    <a:pt x="359185" y="441959"/>
                  </a:lnTo>
                  <a:lnTo>
                    <a:pt x="360243" y="443229"/>
                  </a:lnTo>
                  <a:lnTo>
                    <a:pt x="372902" y="455929"/>
                  </a:lnTo>
                  <a:lnTo>
                    <a:pt x="372258" y="457200"/>
                  </a:lnTo>
                  <a:lnTo>
                    <a:pt x="344838" y="476250"/>
                  </a:lnTo>
                  <a:lnTo>
                    <a:pt x="315395" y="491489"/>
                  </a:lnTo>
                  <a:lnTo>
                    <a:pt x="283822" y="501650"/>
                  </a:lnTo>
                  <a:lnTo>
                    <a:pt x="250013" y="505459"/>
                  </a:lnTo>
                  <a:lnTo>
                    <a:pt x="373515" y="505459"/>
                  </a:lnTo>
                  <a:lnTo>
                    <a:pt x="396895" y="487679"/>
                  </a:lnTo>
                  <a:lnTo>
                    <a:pt x="397810" y="486409"/>
                  </a:lnTo>
                  <a:lnTo>
                    <a:pt x="398752" y="486409"/>
                  </a:lnTo>
                  <a:lnTo>
                    <a:pt x="399653" y="485139"/>
                  </a:lnTo>
                  <a:lnTo>
                    <a:pt x="409681" y="476250"/>
                  </a:lnTo>
                  <a:lnTo>
                    <a:pt x="419092" y="466089"/>
                  </a:lnTo>
                  <a:lnTo>
                    <a:pt x="427889" y="455929"/>
                  </a:lnTo>
                  <a:lnTo>
                    <a:pt x="436074" y="445770"/>
                  </a:lnTo>
                  <a:lnTo>
                    <a:pt x="435933" y="445770"/>
                  </a:lnTo>
                  <a:lnTo>
                    <a:pt x="439086" y="440689"/>
                  </a:lnTo>
                  <a:lnTo>
                    <a:pt x="389172" y="440689"/>
                  </a:lnTo>
                  <a:lnTo>
                    <a:pt x="385743" y="436879"/>
                  </a:lnTo>
                  <a:lnTo>
                    <a:pt x="382559" y="433070"/>
                  </a:lnTo>
                  <a:lnTo>
                    <a:pt x="375069" y="426720"/>
                  </a:lnTo>
                  <a:close/>
                </a:path>
                <a:path w="475615" h="544830">
                  <a:moveTo>
                    <a:pt x="465325" y="224789"/>
                  </a:moveTo>
                  <a:lnTo>
                    <a:pt x="422705" y="224789"/>
                  </a:lnTo>
                  <a:lnTo>
                    <a:pt x="423685" y="227329"/>
                  </a:lnTo>
                  <a:lnTo>
                    <a:pt x="425966" y="232409"/>
                  </a:lnTo>
                  <a:lnTo>
                    <a:pt x="427127" y="236220"/>
                  </a:lnTo>
                  <a:lnTo>
                    <a:pt x="428094" y="238759"/>
                  </a:lnTo>
                  <a:lnTo>
                    <a:pt x="429719" y="242570"/>
                  </a:lnTo>
                  <a:lnTo>
                    <a:pt x="430298" y="243839"/>
                  </a:lnTo>
                  <a:lnTo>
                    <a:pt x="431639" y="248920"/>
                  </a:lnTo>
                  <a:lnTo>
                    <a:pt x="432723" y="251459"/>
                  </a:lnTo>
                  <a:lnTo>
                    <a:pt x="433534" y="255270"/>
                  </a:lnTo>
                  <a:lnTo>
                    <a:pt x="434257" y="257809"/>
                  </a:lnTo>
                  <a:lnTo>
                    <a:pt x="435198" y="260350"/>
                  </a:lnTo>
                  <a:lnTo>
                    <a:pt x="436307" y="265429"/>
                  </a:lnTo>
                  <a:lnTo>
                    <a:pt x="436603" y="266700"/>
                  </a:lnTo>
                  <a:lnTo>
                    <a:pt x="437196" y="270509"/>
                  </a:lnTo>
                  <a:lnTo>
                    <a:pt x="437789" y="273050"/>
                  </a:lnTo>
                  <a:lnTo>
                    <a:pt x="438820" y="279400"/>
                  </a:lnTo>
                  <a:lnTo>
                    <a:pt x="439182" y="283209"/>
                  </a:lnTo>
                  <a:lnTo>
                    <a:pt x="439491" y="285750"/>
                  </a:lnTo>
                  <a:lnTo>
                    <a:pt x="440316" y="293370"/>
                  </a:lnTo>
                  <a:lnTo>
                    <a:pt x="440754" y="297179"/>
                  </a:lnTo>
                  <a:lnTo>
                    <a:pt x="421145" y="297179"/>
                  </a:lnTo>
                  <a:lnTo>
                    <a:pt x="418593" y="298450"/>
                  </a:lnTo>
                  <a:lnTo>
                    <a:pt x="417471" y="300989"/>
                  </a:lnTo>
                  <a:lnTo>
                    <a:pt x="417277" y="302259"/>
                  </a:lnTo>
                  <a:lnTo>
                    <a:pt x="417187" y="312420"/>
                  </a:lnTo>
                  <a:lnTo>
                    <a:pt x="417316" y="316229"/>
                  </a:lnTo>
                  <a:lnTo>
                    <a:pt x="419997" y="318770"/>
                  </a:lnTo>
                  <a:lnTo>
                    <a:pt x="440509" y="318770"/>
                  </a:lnTo>
                  <a:lnTo>
                    <a:pt x="440484" y="320039"/>
                  </a:lnTo>
                  <a:lnTo>
                    <a:pt x="435368" y="353059"/>
                  </a:lnTo>
                  <a:lnTo>
                    <a:pt x="425173" y="384809"/>
                  </a:lnTo>
                  <a:lnTo>
                    <a:pt x="409840" y="414020"/>
                  </a:lnTo>
                  <a:lnTo>
                    <a:pt x="389352" y="440689"/>
                  </a:lnTo>
                  <a:lnTo>
                    <a:pt x="439086" y="440689"/>
                  </a:lnTo>
                  <a:lnTo>
                    <a:pt x="454063" y="416559"/>
                  </a:lnTo>
                  <a:lnTo>
                    <a:pt x="467471" y="384809"/>
                  </a:lnTo>
                  <a:lnTo>
                    <a:pt x="475401" y="355600"/>
                  </a:lnTo>
                  <a:lnTo>
                    <a:pt x="475401" y="259079"/>
                  </a:lnTo>
                  <a:lnTo>
                    <a:pt x="470999" y="241300"/>
                  </a:lnTo>
                  <a:lnTo>
                    <a:pt x="466925" y="228600"/>
                  </a:lnTo>
                  <a:lnTo>
                    <a:pt x="465325" y="224789"/>
                  </a:lnTo>
                  <a:close/>
                </a:path>
                <a:path w="475615" h="544830">
                  <a:moveTo>
                    <a:pt x="106998" y="425450"/>
                  </a:moveTo>
                  <a:lnTo>
                    <a:pt x="104240" y="425450"/>
                  </a:lnTo>
                  <a:lnTo>
                    <a:pt x="101725" y="426720"/>
                  </a:lnTo>
                  <a:lnTo>
                    <a:pt x="100269" y="426720"/>
                  </a:lnTo>
                  <a:lnTo>
                    <a:pt x="95769" y="431800"/>
                  </a:lnTo>
                  <a:lnTo>
                    <a:pt x="92044" y="435609"/>
                  </a:lnTo>
                  <a:lnTo>
                    <a:pt x="88163" y="439420"/>
                  </a:lnTo>
                  <a:lnTo>
                    <a:pt x="119440" y="439420"/>
                  </a:lnTo>
                  <a:lnTo>
                    <a:pt x="119453" y="438150"/>
                  </a:lnTo>
                  <a:lnTo>
                    <a:pt x="113057" y="431800"/>
                  </a:lnTo>
                  <a:lnTo>
                    <a:pt x="111189" y="430529"/>
                  </a:lnTo>
                  <a:lnTo>
                    <a:pt x="106998" y="425450"/>
                  </a:lnTo>
                  <a:close/>
                </a:path>
                <a:path w="475615" h="544830">
                  <a:moveTo>
                    <a:pt x="438807" y="175259"/>
                  </a:moveTo>
                  <a:lnTo>
                    <a:pt x="389778" y="175259"/>
                  </a:lnTo>
                  <a:lnTo>
                    <a:pt x="392537" y="179070"/>
                  </a:lnTo>
                  <a:lnTo>
                    <a:pt x="394535" y="181609"/>
                  </a:lnTo>
                  <a:lnTo>
                    <a:pt x="397591" y="185420"/>
                  </a:lnTo>
                  <a:lnTo>
                    <a:pt x="403552" y="193039"/>
                  </a:lnTo>
                  <a:lnTo>
                    <a:pt x="409080" y="200659"/>
                  </a:lnTo>
                  <a:lnTo>
                    <a:pt x="414174" y="209550"/>
                  </a:lnTo>
                  <a:lnTo>
                    <a:pt x="418838" y="217170"/>
                  </a:lnTo>
                  <a:lnTo>
                    <a:pt x="420437" y="220979"/>
                  </a:lnTo>
                  <a:lnTo>
                    <a:pt x="422744" y="226059"/>
                  </a:lnTo>
                  <a:lnTo>
                    <a:pt x="422705" y="224789"/>
                  </a:lnTo>
                  <a:lnTo>
                    <a:pt x="465325" y="224789"/>
                  </a:lnTo>
                  <a:lnTo>
                    <a:pt x="462124" y="217170"/>
                  </a:lnTo>
                  <a:lnTo>
                    <a:pt x="456674" y="204470"/>
                  </a:lnTo>
                  <a:lnTo>
                    <a:pt x="450655" y="193039"/>
                  </a:lnTo>
                  <a:lnTo>
                    <a:pt x="438807" y="175259"/>
                  </a:lnTo>
                  <a:close/>
                </a:path>
                <a:path w="475615" h="544830">
                  <a:moveTo>
                    <a:pt x="119659" y="175259"/>
                  </a:moveTo>
                  <a:lnTo>
                    <a:pt x="88704" y="175259"/>
                  </a:lnTo>
                  <a:lnTo>
                    <a:pt x="94790" y="181609"/>
                  </a:lnTo>
                  <a:lnTo>
                    <a:pt x="99250" y="186689"/>
                  </a:lnTo>
                  <a:lnTo>
                    <a:pt x="100101" y="186689"/>
                  </a:lnTo>
                  <a:lnTo>
                    <a:pt x="103789" y="190500"/>
                  </a:lnTo>
                  <a:lnTo>
                    <a:pt x="107256" y="189229"/>
                  </a:lnTo>
                  <a:lnTo>
                    <a:pt x="114270" y="182879"/>
                  </a:lnTo>
                  <a:lnTo>
                    <a:pt x="118846" y="177800"/>
                  </a:lnTo>
                  <a:lnTo>
                    <a:pt x="119659" y="175259"/>
                  </a:lnTo>
                  <a:close/>
                </a:path>
                <a:path w="475615" h="544830">
                  <a:moveTo>
                    <a:pt x="371434" y="109220"/>
                  </a:moveTo>
                  <a:lnTo>
                    <a:pt x="251147" y="109220"/>
                  </a:lnTo>
                  <a:lnTo>
                    <a:pt x="284758" y="114300"/>
                  </a:lnTo>
                  <a:lnTo>
                    <a:pt x="316205" y="124459"/>
                  </a:lnTo>
                  <a:lnTo>
                    <a:pt x="345578" y="138429"/>
                  </a:lnTo>
                  <a:lnTo>
                    <a:pt x="372967" y="158750"/>
                  </a:lnTo>
                  <a:lnTo>
                    <a:pt x="372154" y="160020"/>
                  </a:lnTo>
                  <a:lnTo>
                    <a:pt x="373289" y="160020"/>
                  </a:lnTo>
                  <a:lnTo>
                    <a:pt x="363439" y="168909"/>
                  </a:lnTo>
                  <a:lnTo>
                    <a:pt x="362460" y="170179"/>
                  </a:lnTo>
                  <a:lnTo>
                    <a:pt x="360126" y="172720"/>
                  </a:lnTo>
                  <a:lnTo>
                    <a:pt x="359482" y="175259"/>
                  </a:lnTo>
                  <a:lnTo>
                    <a:pt x="359585" y="176529"/>
                  </a:lnTo>
                  <a:lnTo>
                    <a:pt x="359945" y="177800"/>
                  </a:lnTo>
                  <a:lnTo>
                    <a:pt x="360861" y="179070"/>
                  </a:lnTo>
                  <a:lnTo>
                    <a:pt x="364148" y="182879"/>
                  </a:lnTo>
                  <a:lnTo>
                    <a:pt x="365979" y="184150"/>
                  </a:lnTo>
                  <a:lnTo>
                    <a:pt x="371575" y="189229"/>
                  </a:lnTo>
                  <a:lnTo>
                    <a:pt x="375455" y="189229"/>
                  </a:lnTo>
                  <a:lnTo>
                    <a:pt x="381050" y="184150"/>
                  </a:lnTo>
                  <a:lnTo>
                    <a:pt x="386181" y="179070"/>
                  </a:lnTo>
                  <a:lnTo>
                    <a:pt x="389778" y="175259"/>
                  </a:lnTo>
                  <a:lnTo>
                    <a:pt x="438807" y="175259"/>
                  </a:lnTo>
                  <a:lnTo>
                    <a:pt x="426882" y="157479"/>
                  </a:lnTo>
                  <a:lnTo>
                    <a:pt x="444235" y="139700"/>
                  </a:lnTo>
                  <a:lnTo>
                    <a:pt x="467721" y="139700"/>
                  </a:lnTo>
                  <a:lnTo>
                    <a:pt x="471439" y="135889"/>
                  </a:lnTo>
                  <a:lnTo>
                    <a:pt x="471258" y="130809"/>
                  </a:lnTo>
                  <a:lnTo>
                    <a:pt x="400003" y="130809"/>
                  </a:lnTo>
                  <a:lnTo>
                    <a:pt x="386128" y="119379"/>
                  </a:lnTo>
                  <a:lnTo>
                    <a:pt x="371434" y="109220"/>
                  </a:lnTo>
                  <a:close/>
                </a:path>
                <a:path w="475615" h="544830">
                  <a:moveTo>
                    <a:pt x="467721" y="139700"/>
                  </a:moveTo>
                  <a:lnTo>
                    <a:pt x="444235" y="139700"/>
                  </a:lnTo>
                  <a:lnTo>
                    <a:pt x="444533" y="140970"/>
                  </a:lnTo>
                  <a:lnTo>
                    <a:pt x="444931" y="140970"/>
                  </a:lnTo>
                  <a:lnTo>
                    <a:pt x="451636" y="147320"/>
                  </a:lnTo>
                  <a:lnTo>
                    <a:pt x="460287" y="147320"/>
                  </a:lnTo>
                  <a:lnTo>
                    <a:pt x="467721" y="139700"/>
                  </a:lnTo>
                  <a:close/>
                </a:path>
                <a:path w="475615" h="544830">
                  <a:moveTo>
                    <a:pt x="251147" y="109220"/>
                  </a:moveTo>
                  <a:lnTo>
                    <a:pt x="227232" y="109220"/>
                  </a:lnTo>
                  <a:lnTo>
                    <a:pt x="227246" y="129539"/>
                  </a:lnTo>
                  <a:lnTo>
                    <a:pt x="229541" y="132079"/>
                  </a:lnTo>
                  <a:lnTo>
                    <a:pt x="248196" y="132079"/>
                  </a:lnTo>
                  <a:lnTo>
                    <a:pt x="251006" y="129539"/>
                  </a:lnTo>
                  <a:lnTo>
                    <a:pt x="251124" y="124459"/>
                  </a:lnTo>
                  <a:lnTo>
                    <a:pt x="251147" y="109220"/>
                  </a:lnTo>
                  <a:close/>
                </a:path>
                <a:path w="475615" h="544830">
                  <a:moveTo>
                    <a:pt x="426186" y="83820"/>
                  </a:moveTo>
                  <a:lnTo>
                    <a:pt x="417459" y="83820"/>
                  </a:lnTo>
                  <a:lnTo>
                    <a:pt x="406474" y="93979"/>
                  </a:lnTo>
                  <a:lnTo>
                    <a:pt x="406565" y="102870"/>
                  </a:lnTo>
                  <a:lnTo>
                    <a:pt x="413951" y="110489"/>
                  </a:lnTo>
                  <a:lnTo>
                    <a:pt x="415757" y="111759"/>
                  </a:lnTo>
                  <a:lnTo>
                    <a:pt x="417264" y="113029"/>
                  </a:lnTo>
                  <a:lnTo>
                    <a:pt x="400003" y="130809"/>
                  </a:lnTo>
                  <a:lnTo>
                    <a:pt x="471258" y="130809"/>
                  </a:lnTo>
                  <a:lnTo>
                    <a:pt x="471167" y="128270"/>
                  </a:lnTo>
                  <a:lnTo>
                    <a:pt x="448590" y="105409"/>
                  </a:lnTo>
                  <a:lnTo>
                    <a:pt x="440305" y="97789"/>
                  </a:lnTo>
                  <a:lnTo>
                    <a:pt x="426186" y="83820"/>
                  </a:lnTo>
                  <a:close/>
                </a:path>
                <a:path w="475615" h="544830">
                  <a:moveTo>
                    <a:pt x="286094" y="0"/>
                  </a:moveTo>
                  <a:lnTo>
                    <a:pt x="195995" y="0"/>
                  </a:lnTo>
                  <a:lnTo>
                    <a:pt x="188132" y="2539"/>
                  </a:lnTo>
                  <a:lnTo>
                    <a:pt x="181768" y="7620"/>
                  </a:lnTo>
                  <a:lnTo>
                    <a:pt x="177502" y="13970"/>
                  </a:lnTo>
                  <a:lnTo>
                    <a:pt x="175934" y="21589"/>
                  </a:lnTo>
                  <a:lnTo>
                    <a:pt x="177449" y="30479"/>
                  </a:lnTo>
                  <a:lnTo>
                    <a:pt x="181636" y="36829"/>
                  </a:lnTo>
                  <a:lnTo>
                    <a:pt x="187896" y="41909"/>
                  </a:lnTo>
                  <a:lnTo>
                    <a:pt x="195633" y="44450"/>
                  </a:lnTo>
                  <a:lnTo>
                    <a:pt x="278711" y="44450"/>
                  </a:lnTo>
                  <a:lnTo>
                    <a:pt x="289852" y="41909"/>
                  </a:lnTo>
                  <a:lnTo>
                    <a:pt x="297988" y="35559"/>
                  </a:lnTo>
                  <a:lnTo>
                    <a:pt x="302146" y="26670"/>
                  </a:lnTo>
                  <a:lnTo>
                    <a:pt x="301350" y="15239"/>
                  </a:lnTo>
                  <a:lnTo>
                    <a:pt x="297987" y="8889"/>
                  </a:lnTo>
                  <a:lnTo>
                    <a:pt x="292801" y="3809"/>
                  </a:lnTo>
                  <a:lnTo>
                    <a:pt x="286094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2356306" y="175120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5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71550" y="1843833"/>
            <a:ext cx="7654924" cy="707116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1600" b="0" dirty="0">
                <a:cs typeface="Source Sans Pro Light"/>
              </a:rPr>
              <a:t>Open the model of the </a:t>
            </a:r>
            <a:r>
              <a:rPr lang="en-US" sz="1600" b="1" dirty="0">
                <a:cs typeface="Source Sans Pro"/>
              </a:rPr>
              <a:t>“Plant </a:t>
            </a:r>
            <a:r>
              <a:rPr lang="en-US" sz="1600" b="1" spc="-5" dirty="0">
                <a:cs typeface="Source Sans Pro"/>
              </a:rPr>
              <a:t>cell” </a:t>
            </a:r>
            <a:r>
              <a:rPr lang="en-US" sz="1600" b="0" spc="-10" dirty="0">
                <a:cs typeface="Source Sans Pro Light"/>
              </a:rPr>
              <a:t>located </a:t>
            </a:r>
            <a:r>
              <a:rPr lang="en-US" sz="1600" b="0" dirty="0">
                <a:cs typeface="Source Sans Pro Light"/>
              </a:rPr>
              <a:t>in the </a:t>
            </a:r>
            <a:r>
              <a:rPr lang="en-US" sz="1600" b="1" spc="-5" dirty="0">
                <a:cs typeface="Source Sans Pro"/>
              </a:rPr>
              <a:t>Plant </a:t>
            </a:r>
            <a:r>
              <a:rPr lang="en-US" sz="1600" b="1" dirty="0">
                <a:cs typeface="Source Sans Pro"/>
              </a:rPr>
              <a:t>Biology </a:t>
            </a:r>
            <a:r>
              <a:rPr lang="en-US" sz="1600" b="1" spc="-5" dirty="0">
                <a:cs typeface="Source Sans Pro"/>
              </a:rPr>
              <a:t>library </a:t>
            </a:r>
            <a:r>
              <a:rPr lang="en-US" sz="1600" dirty="0">
                <a:cs typeface="Source Sans Pro"/>
              </a:rPr>
              <a:t>in the </a:t>
            </a:r>
            <a:r>
              <a:rPr lang="en-US" sz="1600" spc="-5" dirty="0">
                <a:cs typeface="Source Sans Pro"/>
              </a:rPr>
              <a:t>Lifeliqe app</a:t>
            </a:r>
            <a:r>
              <a:rPr lang="en-US" sz="1600" b="0" spc="-5" dirty="0">
                <a:cs typeface="Source Sans Pro Light"/>
              </a:rPr>
              <a:t>.  </a:t>
            </a:r>
            <a:r>
              <a:rPr lang="en-US" sz="1600" b="0" dirty="0">
                <a:cs typeface="Source Sans Pro Light"/>
              </a:rPr>
              <a:t>Use the model </a:t>
            </a:r>
            <a:r>
              <a:rPr lang="en-US" sz="1600" b="0" spc="-10" dirty="0">
                <a:cs typeface="Source Sans Pro Light"/>
              </a:rPr>
              <a:t>to evaluate </a:t>
            </a:r>
            <a:r>
              <a:rPr lang="en-US" sz="1600" b="0" dirty="0">
                <a:cs typeface="Source Sans Pro Light"/>
              </a:rPr>
              <a:t>the </a:t>
            </a:r>
            <a:r>
              <a:rPr lang="en-US" sz="1600" b="0" spc="-10" dirty="0">
                <a:cs typeface="Source Sans Pro Light"/>
              </a:rPr>
              <a:t>parts </a:t>
            </a:r>
            <a:r>
              <a:rPr lang="en-US" sz="1600" b="0" dirty="0">
                <a:cs typeface="Source Sans Pro Light"/>
              </a:rPr>
              <a:t>of the </a:t>
            </a:r>
            <a:r>
              <a:rPr lang="en-US" sz="1600" b="0" spc="-10" dirty="0">
                <a:cs typeface="Source Sans Pro Light"/>
              </a:rPr>
              <a:t>cell </a:t>
            </a:r>
            <a:r>
              <a:rPr lang="en-US" sz="1600" b="0" dirty="0">
                <a:cs typeface="Source Sans Pro Light"/>
              </a:rPr>
              <a:t>your </a:t>
            </a:r>
            <a:r>
              <a:rPr lang="en-US" sz="1600" b="0" spc="-5" dirty="0">
                <a:cs typeface="Source Sans Pro Light"/>
              </a:rPr>
              <a:t>students </a:t>
            </a:r>
            <a:r>
              <a:rPr lang="en-US" sz="1600" b="0" spc="-10" dirty="0">
                <a:cs typeface="Source Sans Pro Light"/>
              </a:rPr>
              <a:t>are </a:t>
            </a:r>
            <a:r>
              <a:rPr lang="en-US" sz="1600" b="0" dirty="0">
                <a:cs typeface="Source Sans Pro Light"/>
              </a:rPr>
              <a:t>supposed </a:t>
            </a:r>
            <a:r>
              <a:rPr lang="en-US" sz="1600" b="0" spc="-10" dirty="0">
                <a:cs typeface="Source Sans Pro Light"/>
              </a:rPr>
              <a:t>to </a:t>
            </a:r>
            <a:r>
              <a:rPr lang="en-US" sz="1600" b="0" spc="-5" dirty="0">
                <a:cs typeface="Source Sans Pro Light"/>
              </a:rPr>
              <a:t>be </a:t>
            </a:r>
            <a:r>
              <a:rPr lang="en-US" sz="1600" b="0" spc="-10" dirty="0">
                <a:cs typeface="Source Sans Pro Light"/>
              </a:rPr>
              <a:t>familiar  </a:t>
            </a:r>
            <a:r>
              <a:rPr lang="en-US" sz="1600" b="0" dirty="0">
                <a:cs typeface="Source Sans Pro Light"/>
              </a:rPr>
              <a:t>with </a:t>
            </a:r>
            <a:r>
              <a:rPr lang="en-US" sz="1600" b="0" spc="-10" dirty="0">
                <a:cs typeface="Source Sans Pro Light"/>
              </a:rPr>
              <a:t>already (based </a:t>
            </a:r>
            <a:r>
              <a:rPr lang="en-US" sz="1600" b="0" dirty="0">
                <a:cs typeface="Source Sans Pro Light"/>
              </a:rPr>
              <a:t>on their </a:t>
            </a:r>
            <a:r>
              <a:rPr lang="en-US" sz="1600" b="0" spc="-5" dirty="0">
                <a:cs typeface="Source Sans Pro Light"/>
              </a:rPr>
              <a:t>knowledge </a:t>
            </a:r>
            <a:r>
              <a:rPr lang="en-US" sz="1600" b="0" dirty="0">
                <a:cs typeface="Source Sans Pro Light"/>
              </a:rPr>
              <a:t>of </a:t>
            </a:r>
            <a:r>
              <a:rPr lang="en-US" sz="1600" b="0" spc="-5" dirty="0">
                <a:cs typeface="Source Sans Pro Light"/>
              </a:rPr>
              <a:t>somatic</a:t>
            </a:r>
            <a:r>
              <a:rPr lang="en-US" sz="1600" b="0" spc="20" dirty="0">
                <a:cs typeface="Source Sans Pro Light"/>
              </a:rPr>
              <a:t> </a:t>
            </a:r>
            <a:r>
              <a:rPr lang="en-US" sz="1600" b="0" spc="-5" dirty="0">
                <a:cs typeface="Source Sans Pro Light"/>
              </a:rPr>
              <a:t>cells).</a:t>
            </a:r>
            <a:endParaRPr lang="cs-CZ" sz="1600" b="0" spc="-5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sz="1600" spc="-5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sz="1600" spc="-5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sz="1600" spc="-5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sz="1600" spc="-5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sz="1600" spc="-5">
              <a:cs typeface="Source Sans Pro Light"/>
            </a:endParaRPr>
          </a:p>
          <a:p>
            <a:pPr marL="12700" marR="5080" algn="just">
              <a:spcBef>
                <a:spcPts val="100"/>
              </a:spcBef>
            </a:pPr>
            <a:r>
              <a:rPr lang="en-US" sz="1600" b="0" spc="-10" dirty="0">
                <a:cs typeface="Source Sans Pro Light"/>
              </a:rPr>
              <a:t>Point </a:t>
            </a:r>
            <a:r>
              <a:rPr lang="en-US" sz="1600" b="0" dirty="0">
                <a:cs typeface="Source Sans Pro Light"/>
              </a:rPr>
              <a:t>out the unknown </a:t>
            </a:r>
            <a:r>
              <a:rPr lang="en-US" sz="1600" b="0" spc="-10" dirty="0">
                <a:cs typeface="Source Sans Pro Light"/>
              </a:rPr>
              <a:t>parts </a:t>
            </a:r>
            <a:r>
              <a:rPr lang="en-US" sz="1600" b="0" dirty="0">
                <a:cs typeface="Source Sans Pro Light"/>
              </a:rPr>
              <a:t>which </a:t>
            </a:r>
            <a:r>
              <a:rPr lang="en-US" sz="1600" b="0" spc="-10" dirty="0">
                <a:cs typeface="Source Sans Pro Light"/>
              </a:rPr>
              <a:t>are </a:t>
            </a:r>
            <a:r>
              <a:rPr lang="en-US" sz="1600" b="0" dirty="0">
                <a:cs typeface="Source Sans Pro Light"/>
              </a:rPr>
              <a:t>specific </a:t>
            </a:r>
            <a:r>
              <a:rPr lang="en-US" sz="1600" b="0" spc="-10" dirty="0">
                <a:cs typeface="Source Sans Pro Light"/>
              </a:rPr>
              <a:t>to </a:t>
            </a:r>
            <a:r>
              <a:rPr lang="en-US" sz="1600" b="0" spc="-5" dirty="0">
                <a:cs typeface="Source Sans Pro Light"/>
              </a:rPr>
              <a:t>plant cells. </a:t>
            </a:r>
            <a:r>
              <a:rPr lang="en-US" sz="1600" b="0" spc="-10" dirty="0">
                <a:cs typeface="Source Sans Pro Light"/>
              </a:rPr>
              <a:t>Encourage </a:t>
            </a:r>
            <a:r>
              <a:rPr lang="en-US" sz="1600" b="0" spc="-5" dirty="0">
                <a:cs typeface="Source Sans Pro Light"/>
              </a:rPr>
              <a:t>students </a:t>
            </a:r>
            <a:r>
              <a:rPr lang="en-US" sz="1600" b="0" spc="-10" dirty="0">
                <a:cs typeface="Source Sans Pro Light"/>
              </a:rPr>
              <a:t>to make  </a:t>
            </a:r>
            <a:r>
              <a:rPr lang="en-US" sz="1600" b="0" dirty="0">
                <a:cs typeface="Source Sans Pro Light"/>
              </a:rPr>
              <a:t>guesses </a:t>
            </a:r>
            <a:r>
              <a:rPr lang="en-US" sz="1600" b="0" spc="-5" dirty="0">
                <a:cs typeface="Source Sans Pro Light"/>
              </a:rPr>
              <a:t>and suggestions about </a:t>
            </a:r>
            <a:r>
              <a:rPr lang="en-US" sz="1600" b="0" dirty="0">
                <a:cs typeface="Source Sans Pro Light"/>
              </a:rPr>
              <a:t>the </a:t>
            </a:r>
            <a:r>
              <a:rPr lang="en-US" sz="1600" b="0" spc="-5" dirty="0">
                <a:cs typeface="Source Sans Pro Light"/>
              </a:rPr>
              <a:t>roles </a:t>
            </a:r>
            <a:r>
              <a:rPr lang="en-US" sz="1600" b="0" dirty="0">
                <a:cs typeface="Source Sans Pro Light"/>
              </a:rPr>
              <a:t>of these new </a:t>
            </a:r>
            <a:r>
              <a:rPr lang="en-US" sz="1600" b="0" spc="-10" dirty="0">
                <a:cs typeface="Source Sans Pro Light"/>
              </a:rPr>
              <a:t>parts. </a:t>
            </a:r>
            <a:r>
              <a:rPr lang="en-US" sz="1600" b="0" spc="-15" dirty="0">
                <a:cs typeface="Source Sans Pro Light"/>
              </a:rPr>
              <a:t>You </a:t>
            </a:r>
            <a:r>
              <a:rPr lang="en-US" sz="1600" b="0" spc="-10" dirty="0">
                <a:cs typeface="Source Sans Pro Light"/>
              </a:rPr>
              <a:t>can </a:t>
            </a:r>
            <a:r>
              <a:rPr lang="en-US" sz="1600" b="0" spc="-5" dirty="0">
                <a:cs typeface="Source Sans Pro Light"/>
              </a:rPr>
              <a:t>ask </a:t>
            </a:r>
            <a:r>
              <a:rPr lang="en-US" sz="1600" b="0" dirty="0">
                <a:cs typeface="Source Sans Pro Light"/>
              </a:rPr>
              <a:t>the </a:t>
            </a:r>
            <a:r>
              <a:rPr lang="en-US" sz="1600" b="0" spc="-5" dirty="0">
                <a:cs typeface="Source Sans Pro Light"/>
              </a:rPr>
              <a:t>following  questions:</a:t>
            </a:r>
            <a:endParaRPr lang="en-US" sz="1600" dirty="0">
              <a:cs typeface="Source Sans Pro Light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600" b="0" i="1" dirty="0">
                <a:cs typeface="Source Sans Pro Light"/>
              </a:rPr>
              <a:t>What might be the function of the</a:t>
            </a:r>
            <a:r>
              <a:rPr lang="en-US" sz="1600" b="0" i="1" spc="-10" dirty="0">
                <a:cs typeface="Source Sans Pro Light"/>
              </a:rPr>
              <a:t> </a:t>
            </a:r>
            <a:r>
              <a:rPr lang="en-US" sz="1600" b="0" i="1" spc="-5" dirty="0">
                <a:cs typeface="Source Sans Pro Light"/>
              </a:rPr>
              <a:t>chloroplast?</a:t>
            </a:r>
            <a:endParaRPr lang="en-US" sz="1600" dirty="0">
              <a:cs typeface="Source Sans Pro Light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1" dirty="0">
                <a:cs typeface="Source Sans Pro Light"/>
              </a:rPr>
              <a:t>If a </a:t>
            </a:r>
            <a:r>
              <a:rPr lang="en-US" sz="1600" b="0" i="1" spc="-20" dirty="0">
                <a:cs typeface="Source Sans Pro Light"/>
              </a:rPr>
              <a:t>human’s </a:t>
            </a:r>
            <a:r>
              <a:rPr lang="en-US" sz="1600" b="0" i="1" spc="-5" dirty="0">
                <a:cs typeface="Source Sans Pro Light"/>
              </a:rPr>
              <a:t>cells contained chloroplasts, </a:t>
            </a:r>
            <a:r>
              <a:rPr lang="en-US" sz="1600" b="0" i="1" dirty="0">
                <a:cs typeface="Source Sans Pro Light"/>
              </a:rPr>
              <a:t>would we still need</a:t>
            </a:r>
            <a:r>
              <a:rPr lang="en-US" sz="1600" b="0" i="1" spc="15" dirty="0">
                <a:cs typeface="Source Sans Pro Light"/>
              </a:rPr>
              <a:t> </a:t>
            </a:r>
            <a:r>
              <a:rPr lang="en-US" sz="1600" b="0" i="1" dirty="0">
                <a:cs typeface="Source Sans Pro Light"/>
              </a:rPr>
              <a:t>plants?</a:t>
            </a:r>
            <a:endParaRPr lang="cs-CZ" sz="1600" b="0" i="1">
              <a:cs typeface="Source Sans Pro Light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1600" i="1">
              <a:cs typeface="Source Sans Pro Light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1600" i="1">
              <a:cs typeface="Source Sans Pro Light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1600" i="1">
              <a:cs typeface="Source Sans Pro Light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1600" i="1">
              <a:cs typeface="Source Sans Pro Ligh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cs-CZ" sz="1600" b="0" spc="-5">
              <a:cs typeface="Source Sans Pro Ligh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cs-CZ" sz="1600" spc="-5">
              <a:cs typeface="Source Sans Pro Ligh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b="0" spc="-5" dirty="0">
                <a:cs typeface="Source Sans Pro Light"/>
              </a:rPr>
              <a:t>Make </a:t>
            </a:r>
            <a:r>
              <a:rPr lang="en-US" sz="1600" b="0" spc="-10" dirty="0">
                <a:cs typeface="Source Sans Pro Light"/>
              </a:rPr>
              <a:t>a </a:t>
            </a:r>
            <a:r>
              <a:rPr lang="en-US" sz="1600" b="0" spc="-5" dirty="0">
                <a:cs typeface="Source Sans Pro Light"/>
              </a:rPr>
              <a:t>brief introduction </a:t>
            </a:r>
            <a:r>
              <a:rPr lang="en-US" sz="1600" b="0" dirty="0">
                <a:cs typeface="Source Sans Pro Light"/>
              </a:rPr>
              <a:t>of </a:t>
            </a:r>
            <a:r>
              <a:rPr lang="en-US" sz="1600" b="0" spc="-5" dirty="0">
                <a:cs typeface="Source Sans Pro Light"/>
              </a:rPr>
              <a:t>Chloroplast and its role </a:t>
            </a:r>
            <a:r>
              <a:rPr lang="en-US" sz="1600" b="0" dirty="0">
                <a:cs typeface="Source Sans Pro Light"/>
              </a:rPr>
              <a:t>in the </a:t>
            </a:r>
            <a:r>
              <a:rPr lang="en-US" sz="1600" b="0" spc="-5" dirty="0">
                <a:cs typeface="Source Sans Pro Light"/>
              </a:rPr>
              <a:t>plant</a:t>
            </a:r>
            <a:r>
              <a:rPr lang="en-US" sz="1600" b="0" spc="40" dirty="0">
                <a:cs typeface="Source Sans Pro Light"/>
              </a:rPr>
              <a:t> </a:t>
            </a:r>
            <a:r>
              <a:rPr lang="en-US" sz="1600" b="0" spc="-5" dirty="0">
                <a:cs typeface="Source Sans Pro Light"/>
              </a:rPr>
              <a:t>cell:</a:t>
            </a:r>
            <a:endParaRPr lang="en-US" sz="1600" dirty="0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dirty="0"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US" sz="1600" b="0" i="1" dirty="0">
                <a:cs typeface="Source Sans Pro Light"/>
              </a:rPr>
              <a:t>A </a:t>
            </a:r>
            <a:r>
              <a:rPr lang="en-US" sz="1600" b="0" i="1" spc="-5" dirty="0">
                <a:cs typeface="Source Sans Pro Light"/>
              </a:rPr>
              <a:t>chloroplast </a:t>
            </a:r>
            <a:r>
              <a:rPr lang="en-US" sz="1600" b="0" i="1" dirty="0">
                <a:cs typeface="Source Sans Pro Light"/>
              </a:rPr>
              <a:t>is an </a:t>
            </a:r>
            <a:r>
              <a:rPr lang="en-US" sz="1600" b="0" i="1" spc="-5" dirty="0">
                <a:cs typeface="Source Sans Pro Light"/>
              </a:rPr>
              <a:t>organelle </a:t>
            </a:r>
            <a:r>
              <a:rPr lang="en-US" sz="1600" b="0" i="1" dirty="0">
                <a:cs typeface="Source Sans Pro Light"/>
              </a:rPr>
              <a:t>specific </a:t>
            </a:r>
            <a:r>
              <a:rPr lang="en-US" sz="1600" b="0" i="1" spc="-10" dirty="0">
                <a:cs typeface="Source Sans Pro Light"/>
              </a:rPr>
              <a:t>to </a:t>
            </a:r>
            <a:r>
              <a:rPr lang="en-US" sz="1600" b="0" i="1" dirty="0">
                <a:cs typeface="Source Sans Pro Light"/>
              </a:rPr>
              <a:t>plant </a:t>
            </a:r>
            <a:r>
              <a:rPr lang="en-US" sz="1600" b="0" i="1" spc="-5" dirty="0">
                <a:cs typeface="Source Sans Pro Light"/>
              </a:rPr>
              <a:t>cells </a:t>
            </a:r>
            <a:r>
              <a:rPr lang="en-US" sz="1600" b="0" i="1" dirty="0">
                <a:cs typeface="Source Sans Pro Light"/>
              </a:rPr>
              <a:t>that </a:t>
            </a:r>
            <a:r>
              <a:rPr lang="en-US" sz="1600" b="0" i="1" spc="-5" dirty="0">
                <a:cs typeface="Source Sans Pro Light"/>
              </a:rPr>
              <a:t>contains chlorophyll, </a:t>
            </a:r>
            <a:r>
              <a:rPr lang="en-US" sz="1600" b="0" i="1" dirty="0">
                <a:cs typeface="Source Sans Pro Light"/>
              </a:rPr>
              <a:t>which </a:t>
            </a:r>
            <a:r>
              <a:rPr lang="en-US" sz="1600" b="0" i="1" spc="-5" dirty="0">
                <a:cs typeface="Source Sans Pro Light"/>
              </a:rPr>
              <a:t>make  </a:t>
            </a:r>
            <a:r>
              <a:rPr lang="en-US" sz="1600" b="0" i="1" dirty="0">
                <a:cs typeface="Source Sans Pro Light"/>
              </a:rPr>
              <a:t>plants </a:t>
            </a:r>
            <a:r>
              <a:rPr lang="en-US" sz="1600" b="0" i="1" spc="-5" dirty="0">
                <a:cs typeface="Source Sans Pro Light"/>
              </a:rPr>
              <a:t>green. </a:t>
            </a:r>
            <a:r>
              <a:rPr lang="en-US" sz="1600" b="0" i="1" dirty="0">
                <a:cs typeface="Source Sans Pro Light"/>
              </a:rPr>
              <a:t>It is also </a:t>
            </a:r>
            <a:r>
              <a:rPr lang="en-US" sz="1600" b="0" i="1" spc="-5" dirty="0">
                <a:cs typeface="Source Sans Pro Light"/>
              </a:rPr>
              <a:t>responsible for </a:t>
            </a:r>
            <a:r>
              <a:rPr lang="en-US" sz="1600" b="0" i="1" dirty="0">
                <a:cs typeface="Source Sans Pro Light"/>
              </a:rPr>
              <a:t>enabling the essential </a:t>
            </a:r>
            <a:r>
              <a:rPr lang="en-US" sz="1600" b="0" i="1" spc="-5" dirty="0">
                <a:cs typeface="Source Sans Pro Light"/>
              </a:rPr>
              <a:t>ch</a:t>
            </a:r>
            <a:r>
              <a:rPr lang="cs-CZ" sz="1600" b="0" i="1" spc="-5">
                <a:cs typeface="Source Sans Pro Light"/>
              </a:rPr>
              <a:t>e</a:t>
            </a:r>
            <a:r>
              <a:rPr lang="en-US" sz="1600" b="0" i="1" spc="-5" dirty="0">
                <a:cs typeface="Source Sans Pro Light"/>
              </a:rPr>
              <a:t>mical process called  photosynthesis. </a:t>
            </a:r>
            <a:r>
              <a:rPr lang="en-US" sz="1600" b="0" i="1" dirty="0">
                <a:cs typeface="Source Sans Pro Light"/>
              </a:rPr>
              <a:t>Thanks </a:t>
            </a:r>
            <a:r>
              <a:rPr lang="en-US" sz="1600" b="0" i="1" spc="-10" dirty="0">
                <a:cs typeface="Source Sans Pro Light"/>
              </a:rPr>
              <a:t>to </a:t>
            </a:r>
            <a:r>
              <a:rPr lang="en-US" sz="1600" b="0" i="1" dirty="0">
                <a:cs typeface="Source Sans Pro Light"/>
              </a:rPr>
              <a:t>it plants </a:t>
            </a:r>
            <a:r>
              <a:rPr lang="en-US" sz="1600" b="0" i="1" spc="-10" dirty="0">
                <a:cs typeface="Source Sans Pro Light"/>
              </a:rPr>
              <a:t>can </a:t>
            </a:r>
            <a:r>
              <a:rPr lang="en-US" sz="1600" b="0" i="1" spc="-5" dirty="0">
                <a:cs typeface="Source Sans Pro Light"/>
              </a:rPr>
              <a:t>convert </a:t>
            </a:r>
            <a:r>
              <a:rPr lang="en-US" sz="1600" b="0" i="1" dirty="0">
                <a:cs typeface="Source Sans Pro Light"/>
              </a:rPr>
              <a:t>sunlight </a:t>
            </a:r>
            <a:r>
              <a:rPr lang="en-US" sz="1600" b="0" i="1" spc="-5" dirty="0">
                <a:cs typeface="Source Sans Pro Light"/>
              </a:rPr>
              <a:t>into chemical energy </a:t>
            </a:r>
            <a:r>
              <a:rPr lang="en-US" sz="1600" b="0" i="1" dirty="0">
                <a:cs typeface="Source Sans Pro Light"/>
              </a:rPr>
              <a:t>and </a:t>
            </a:r>
            <a:r>
              <a:rPr lang="en-US" sz="1600" b="0" i="1" spc="-5" dirty="0">
                <a:cs typeface="Source Sans Pro Light"/>
              </a:rPr>
              <a:t>feed  </a:t>
            </a:r>
            <a:r>
              <a:rPr lang="en-US" sz="1600" b="0" i="1" dirty="0">
                <a:cs typeface="Source Sans Pro Light"/>
              </a:rPr>
              <a:t>themselves. </a:t>
            </a:r>
            <a:r>
              <a:rPr lang="en-US" sz="1600" b="0" i="1" spc="-10" dirty="0">
                <a:cs typeface="Source Sans Pro Light"/>
              </a:rPr>
              <a:t>At </a:t>
            </a:r>
            <a:r>
              <a:rPr lang="en-US" sz="1600" b="0" i="1" dirty="0">
                <a:cs typeface="Source Sans Pro Light"/>
              </a:rPr>
              <a:t>the same time </a:t>
            </a:r>
            <a:r>
              <a:rPr lang="en-US" sz="1600" b="0" i="1" spc="-5" dirty="0">
                <a:cs typeface="Source Sans Pro Light"/>
              </a:rPr>
              <a:t>they are producing </a:t>
            </a:r>
            <a:r>
              <a:rPr lang="en-US" sz="1600" b="0" i="1" dirty="0">
                <a:cs typeface="Source Sans Pro Light"/>
              </a:rPr>
              <a:t>a valuable </a:t>
            </a:r>
            <a:r>
              <a:rPr lang="en-US" sz="1600" b="0" i="1" spc="-10" dirty="0">
                <a:cs typeface="Source Sans Pro Light"/>
              </a:rPr>
              <a:t>resource </a:t>
            </a:r>
            <a:r>
              <a:rPr lang="en-US" sz="1600" b="0" i="1" spc="-5" dirty="0">
                <a:cs typeface="Source Sans Pro Light"/>
              </a:rPr>
              <a:t>for </a:t>
            </a:r>
            <a:r>
              <a:rPr lang="en-US" sz="1600" b="0" i="1" dirty="0">
                <a:cs typeface="Source Sans Pro Light"/>
              </a:rPr>
              <a:t>mankind, </a:t>
            </a:r>
            <a:r>
              <a:rPr lang="en-US" sz="1600" b="0" i="1" spc="-5" dirty="0">
                <a:cs typeface="Source Sans Pro Light"/>
              </a:rPr>
              <a:t>oxygen,  </a:t>
            </a:r>
            <a:r>
              <a:rPr lang="en-US" sz="1600" b="0" i="1" dirty="0">
                <a:cs typeface="Source Sans Pro Light"/>
              </a:rPr>
              <a:t>which we need </a:t>
            </a:r>
            <a:r>
              <a:rPr lang="en-US" sz="1600" b="0" i="1" spc="-5" dirty="0">
                <a:cs typeface="Source Sans Pro Light"/>
              </a:rPr>
              <a:t>for </a:t>
            </a:r>
            <a:r>
              <a:rPr lang="en-US" sz="1600" b="0" i="1" dirty="0">
                <a:cs typeface="Source Sans Pro Light"/>
              </a:rPr>
              <a:t>our survival.</a:t>
            </a:r>
            <a:endParaRPr lang="en-US" sz="1600" dirty="0">
              <a:cs typeface="Source Sans Pro Light"/>
            </a:endParaRPr>
          </a:p>
          <a:p>
            <a:pPr marL="12700">
              <a:lnSpc>
                <a:spcPct val="100000"/>
              </a:lnSpc>
            </a:pPr>
            <a:endParaRPr lang="en-US" sz="1600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z="1600" dirty="0">
              <a:cs typeface="Source Sans Pro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D24522-0B97-41CC-9045-2D01A40080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CFB1BFDC-5080-4E47-8E65-4AC57D69D0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6185380"/>
                  </p:ext>
                </p:extLst>
              </p:nvPr>
            </p:nvGraphicFramePr>
            <p:xfrm>
              <a:off x="8494712" y="-574423"/>
              <a:ext cx="10881085" cy="1110955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881085" cy="11109557"/>
                    </a:xfrm>
                    <a:prstGeom prst="rect">
                      <a:avLst/>
                    </a:prstGeom>
                  </am3d:spPr>
                  <am3d:camera>
                    <am3d:pos x="0" y="0" z="628404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6" d="1000000"/>
                    <am3d:preTrans dx="3333970" dy="-54141" dz="-330943"/>
                    <am3d:scale>
                      <am3d:sx n="1000000" d="1000000"/>
                      <am3d:sy n="1000000" d="1000000"/>
                      <am3d:sz n="1000000" d="1000000"/>
                    </am3d:scale>
                    <am3d:rot ax="2516701" ay="2531177" az="186663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6509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CFB1BFDC-5080-4E47-8E65-4AC57D69D0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94712" y="-574423"/>
                <a:ext cx="10881085" cy="1110955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59CCA32-3D09-42CF-BB9E-99F88C33C048}"/>
              </a:ext>
            </a:extLst>
          </p:cNvPr>
          <p:cNvSpPr/>
          <p:nvPr/>
        </p:nvSpPr>
        <p:spPr>
          <a:xfrm>
            <a:off x="10952956" y="9015968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Click on the model to interact</a:t>
            </a:r>
            <a:endParaRPr lang="cs-CZ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11">
            <a:extLst>
              <a:ext uri="{FF2B5EF4-FFF2-40B4-BE49-F238E27FC236}">
                <a16:creationId xmlns:a16="http://schemas.microsoft.com/office/drawing/2014/main" id="{EB8CBBC3-CE2D-4042-93CC-8C8D0FF80F1E}"/>
              </a:ext>
            </a:extLst>
          </p:cNvPr>
          <p:cNvSpPr/>
          <p:nvPr/>
        </p:nvSpPr>
        <p:spPr>
          <a:xfrm>
            <a:off x="1808956" y="7175500"/>
            <a:ext cx="5486400" cy="828000"/>
          </a:xfrm>
          <a:custGeom>
            <a:avLst/>
            <a:gdLst/>
            <a:ahLst/>
            <a:cxnLst/>
            <a:rect l="l" t="t" r="r" b="b"/>
            <a:pathLst>
              <a:path w="2588895" h="437515">
                <a:moveTo>
                  <a:pt x="2369985" y="0"/>
                </a:moveTo>
                <a:lnTo>
                  <a:pt x="0" y="0"/>
                </a:lnTo>
                <a:lnTo>
                  <a:pt x="0" y="437153"/>
                </a:lnTo>
                <a:lnTo>
                  <a:pt x="2369985" y="437153"/>
                </a:lnTo>
                <a:lnTo>
                  <a:pt x="2420102" y="431380"/>
                </a:lnTo>
                <a:lnTo>
                  <a:pt x="2466109" y="414936"/>
                </a:lnTo>
                <a:lnTo>
                  <a:pt x="2506693" y="389134"/>
                </a:lnTo>
                <a:lnTo>
                  <a:pt x="2540543" y="355285"/>
                </a:lnTo>
                <a:lnTo>
                  <a:pt x="2566345" y="314701"/>
                </a:lnTo>
                <a:lnTo>
                  <a:pt x="2582789" y="268694"/>
                </a:lnTo>
                <a:lnTo>
                  <a:pt x="2588562" y="218577"/>
                </a:lnTo>
                <a:lnTo>
                  <a:pt x="2582789" y="168459"/>
                </a:lnTo>
                <a:lnTo>
                  <a:pt x="2566345" y="122452"/>
                </a:lnTo>
                <a:lnTo>
                  <a:pt x="2540543" y="81868"/>
                </a:lnTo>
                <a:lnTo>
                  <a:pt x="2506693" y="48018"/>
                </a:lnTo>
                <a:lnTo>
                  <a:pt x="2466109" y="22216"/>
                </a:lnTo>
                <a:lnTo>
                  <a:pt x="2420102" y="5772"/>
                </a:lnTo>
                <a:lnTo>
                  <a:pt x="2369985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11">
            <a:extLst>
              <a:ext uri="{FF2B5EF4-FFF2-40B4-BE49-F238E27FC236}">
                <a16:creationId xmlns:a16="http://schemas.microsoft.com/office/drawing/2014/main" id="{63E62233-B43B-48BC-A99D-4B1B65C9540A}"/>
              </a:ext>
            </a:extLst>
          </p:cNvPr>
          <p:cNvSpPr/>
          <p:nvPr/>
        </p:nvSpPr>
        <p:spPr>
          <a:xfrm>
            <a:off x="4933156" y="4356100"/>
            <a:ext cx="5161756" cy="828000"/>
          </a:xfrm>
          <a:custGeom>
            <a:avLst/>
            <a:gdLst/>
            <a:ahLst/>
            <a:cxnLst/>
            <a:rect l="l" t="t" r="r" b="b"/>
            <a:pathLst>
              <a:path w="2588895" h="437515">
                <a:moveTo>
                  <a:pt x="2369985" y="0"/>
                </a:moveTo>
                <a:lnTo>
                  <a:pt x="0" y="0"/>
                </a:lnTo>
                <a:lnTo>
                  <a:pt x="0" y="437153"/>
                </a:lnTo>
                <a:lnTo>
                  <a:pt x="2369985" y="437153"/>
                </a:lnTo>
                <a:lnTo>
                  <a:pt x="2420102" y="431380"/>
                </a:lnTo>
                <a:lnTo>
                  <a:pt x="2466109" y="414936"/>
                </a:lnTo>
                <a:lnTo>
                  <a:pt x="2506693" y="389134"/>
                </a:lnTo>
                <a:lnTo>
                  <a:pt x="2540543" y="355285"/>
                </a:lnTo>
                <a:lnTo>
                  <a:pt x="2566345" y="314701"/>
                </a:lnTo>
                <a:lnTo>
                  <a:pt x="2582789" y="268694"/>
                </a:lnTo>
                <a:lnTo>
                  <a:pt x="2588562" y="218577"/>
                </a:lnTo>
                <a:lnTo>
                  <a:pt x="2582789" y="168459"/>
                </a:lnTo>
                <a:lnTo>
                  <a:pt x="2566345" y="122452"/>
                </a:lnTo>
                <a:lnTo>
                  <a:pt x="2540543" y="81868"/>
                </a:lnTo>
                <a:lnTo>
                  <a:pt x="2506693" y="48018"/>
                </a:lnTo>
                <a:lnTo>
                  <a:pt x="2466109" y="22216"/>
                </a:lnTo>
                <a:lnTo>
                  <a:pt x="2420102" y="5772"/>
                </a:lnTo>
                <a:lnTo>
                  <a:pt x="2369985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71550" y="1765300"/>
            <a:ext cx="16763206" cy="275716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</a:pPr>
            <a:r>
              <a:rPr lang="en-US" sz="1600" b="1" spc="-15" dirty="0">
                <a:cs typeface="Source Sans Pro"/>
              </a:rPr>
              <a:t>Tools:</a:t>
            </a:r>
            <a:endParaRPr lang="cs-CZ" sz="1600" b="1" spc="-15">
              <a:cs typeface="Source Sans Pro"/>
            </a:endParaRPr>
          </a:p>
          <a:p>
            <a:pPr marL="469900" marR="5080" indent="-457200">
              <a:lnSpc>
                <a:spcPct val="100000"/>
              </a:lnSpc>
              <a:spcBef>
                <a:spcPts val="100"/>
              </a:spcBef>
            </a:pPr>
            <a:r>
              <a:rPr lang="en-US" sz="1600" b="0" spc="-25" dirty="0">
                <a:cs typeface="Source Sans Pro Light"/>
              </a:rPr>
              <a:t>Paper, </a:t>
            </a:r>
            <a:r>
              <a:rPr lang="en-US" sz="1600" b="0" spc="-5" dirty="0">
                <a:cs typeface="Source Sans Pro Light"/>
              </a:rPr>
              <a:t>Crayons, Computer </a:t>
            </a:r>
            <a:r>
              <a:rPr lang="en-US" sz="1600" b="0" dirty="0">
                <a:cs typeface="Source Sans Pro Light"/>
              </a:rPr>
              <a:t>with </a:t>
            </a:r>
            <a:r>
              <a:rPr lang="en-US" sz="1600" b="0" spc="-10" dirty="0">
                <a:cs typeface="Source Sans Pro Light"/>
              </a:rPr>
              <a:t>interactive board </a:t>
            </a:r>
            <a:r>
              <a:rPr lang="en-US" sz="1600" b="0" dirty="0">
                <a:cs typeface="Source Sans Pro Light"/>
              </a:rPr>
              <a:t>or </a:t>
            </a:r>
            <a:r>
              <a:rPr lang="en-US" sz="1600" b="0" spc="-20" dirty="0">
                <a:cs typeface="Source Sans Pro Light"/>
              </a:rPr>
              <a:t>data </a:t>
            </a:r>
            <a:r>
              <a:rPr lang="en-US" sz="1600" b="0" spc="-10" dirty="0">
                <a:cs typeface="Source Sans Pro Light"/>
              </a:rPr>
              <a:t>projector,  </a:t>
            </a:r>
            <a:r>
              <a:rPr lang="en-US" sz="1600" b="0" dirty="0">
                <a:cs typeface="Source Sans Pro Light"/>
              </a:rPr>
              <a:t>Lifeliqe </a:t>
            </a:r>
            <a:r>
              <a:rPr lang="en-US" sz="1600" b="0" spc="-5" dirty="0">
                <a:cs typeface="Source Sans Pro Light"/>
              </a:rPr>
              <a:t>“Somatic cell” </a:t>
            </a:r>
            <a:r>
              <a:rPr lang="en-US" sz="1600" b="0" dirty="0">
                <a:cs typeface="Source Sans Pro Light"/>
              </a:rPr>
              <a:t>3D</a:t>
            </a:r>
            <a:r>
              <a:rPr lang="en-US" sz="1600" b="0" spc="5" dirty="0">
                <a:cs typeface="Source Sans Pro Light"/>
              </a:rPr>
              <a:t> </a:t>
            </a:r>
            <a:r>
              <a:rPr lang="en-US" sz="1600" b="0" dirty="0">
                <a:cs typeface="Source Sans Pro Light"/>
              </a:rPr>
              <a:t>model.</a:t>
            </a:r>
            <a:endParaRPr lang="en-US" sz="1600" dirty="0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dirty="0"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b="1" spc="-5" dirty="0">
                <a:cs typeface="Source Sans Pro"/>
              </a:rPr>
              <a:t>Instructions:</a:t>
            </a:r>
            <a:endParaRPr lang="cs-CZ" sz="1600" b="1" spc="-5">
              <a:cs typeface="Source Sans Pro"/>
            </a:endParaRP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en-US" sz="1600" b="0" spc="-5" dirty="0">
                <a:cs typeface="Source Sans Pro Light"/>
              </a:rPr>
              <a:t>Form groups </a:t>
            </a:r>
            <a:r>
              <a:rPr lang="en-US" sz="1600" b="0" dirty="0">
                <a:cs typeface="Source Sans Pro Light"/>
              </a:rPr>
              <a:t>of 3-4 </a:t>
            </a:r>
            <a:r>
              <a:rPr lang="en-US" sz="1600" b="0" spc="-5" dirty="0">
                <a:cs typeface="Source Sans Pro Light"/>
              </a:rPr>
              <a:t>students. </a:t>
            </a:r>
            <a:r>
              <a:rPr lang="en-US" sz="1600" b="0" dirty="0">
                <a:cs typeface="Source Sans Pro Light"/>
              </a:rPr>
              <a:t>These </a:t>
            </a:r>
            <a:r>
              <a:rPr lang="en-US" sz="1600" b="0" spc="-5" dirty="0">
                <a:cs typeface="Source Sans Pro Light"/>
              </a:rPr>
              <a:t>groups </a:t>
            </a:r>
            <a:r>
              <a:rPr lang="en-US" sz="1600" b="0" dirty="0">
                <a:cs typeface="Source Sans Pro Light"/>
              </a:rPr>
              <a:t>will </a:t>
            </a:r>
            <a:r>
              <a:rPr lang="en-US" sz="1600" b="0" spc="-5" dirty="0">
                <a:cs typeface="Source Sans Pro Light"/>
              </a:rPr>
              <a:t>have </a:t>
            </a:r>
            <a:r>
              <a:rPr lang="en-US" sz="1600" b="0" spc="-10" dirty="0">
                <a:cs typeface="Source Sans Pro Light"/>
              </a:rPr>
              <a:t>to draw </a:t>
            </a:r>
            <a:r>
              <a:rPr lang="en-US" sz="1600" b="0" dirty="0">
                <a:cs typeface="Source Sans Pro Light"/>
              </a:rPr>
              <a:t>their own </a:t>
            </a:r>
            <a:r>
              <a:rPr lang="en-US" sz="1600" b="0" spc="-5" dirty="0">
                <a:cs typeface="Source Sans Pro Light"/>
              </a:rPr>
              <a:t>somatic </a:t>
            </a:r>
            <a:r>
              <a:rPr lang="en-US" sz="1600" b="0" spc="-10" dirty="0">
                <a:cs typeface="Source Sans Pro Light"/>
              </a:rPr>
              <a:t>cell  </a:t>
            </a:r>
            <a:r>
              <a:rPr lang="en-US" sz="1600" b="0" dirty="0">
                <a:cs typeface="Source Sans Pro Light"/>
              </a:rPr>
              <a:t>of </a:t>
            </a:r>
            <a:r>
              <a:rPr lang="en-US" sz="1600" b="0" spc="-5" dirty="0">
                <a:cs typeface="Source Sans Pro Light"/>
              </a:rPr>
              <a:t>various shapes </a:t>
            </a:r>
            <a:r>
              <a:rPr lang="en-US" sz="1600" b="0" dirty="0">
                <a:cs typeface="Source Sans Pro Light"/>
              </a:rPr>
              <a:t>with their </a:t>
            </a:r>
            <a:r>
              <a:rPr lang="en-US" sz="1600" b="0" spc="-10" dirty="0">
                <a:cs typeface="Source Sans Pro Light"/>
              </a:rPr>
              <a:t>appropriate</a:t>
            </a:r>
            <a:r>
              <a:rPr lang="en-US" sz="1600" b="0" spc="5" dirty="0">
                <a:cs typeface="Source Sans Pro Light"/>
              </a:rPr>
              <a:t> </a:t>
            </a:r>
            <a:r>
              <a:rPr lang="en-US" sz="1600" b="0" spc="-10" dirty="0">
                <a:cs typeface="Source Sans Pro Light"/>
              </a:rPr>
              <a:t>parts.</a:t>
            </a:r>
            <a:endParaRPr lang="en-US" sz="1600" dirty="0">
              <a:cs typeface="Source Sans Pro Light"/>
            </a:endParaRP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cs typeface="Source Sans Pro Light"/>
              </a:rPr>
              <a:t>The </a:t>
            </a:r>
            <a:r>
              <a:rPr lang="en-US" sz="1600" b="0" spc="-10" dirty="0">
                <a:cs typeface="Source Sans Pro Light"/>
              </a:rPr>
              <a:t>instructor </a:t>
            </a:r>
            <a:r>
              <a:rPr lang="en-US" sz="1600" b="0" dirty="0">
                <a:cs typeface="Source Sans Pro Light"/>
              </a:rPr>
              <a:t>will </a:t>
            </a:r>
            <a:r>
              <a:rPr lang="en-US" sz="1600" b="0" spc="-5" dirty="0">
                <a:cs typeface="Source Sans Pro Light"/>
              </a:rPr>
              <a:t>personally assign by name </a:t>
            </a:r>
            <a:r>
              <a:rPr lang="en-US" sz="1600" b="0" spc="-10" dirty="0">
                <a:cs typeface="Source Sans Pro Light"/>
              </a:rPr>
              <a:t>each </a:t>
            </a:r>
            <a:r>
              <a:rPr lang="en-US" sz="1600" b="0" spc="-5" dirty="0">
                <a:cs typeface="Source Sans Pro Light"/>
              </a:rPr>
              <a:t>group </a:t>
            </a:r>
            <a:r>
              <a:rPr lang="en-US" sz="1600" b="0" spc="-10" dirty="0">
                <a:cs typeface="Source Sans Pro Light"/>
              </a:rPr>
              <a:t>a part </a:t>
            </a:r>
            <a:r>
              <a:rPr lang="en-US" sz="1600" b="0" dirty="0">
                <a:cs typeface="Source Sans Pro Light"/>
              </a:rPr>
              <a:t>of the </a:t>
            </a:r>
            <a:r>
              <a:rPr lang="en-US" sz="1600" b="0" spc="-5" dirty="0">
                <a:cs typeface="Source Sans Pro Light"/>
              </a:rPr>
              <a:t>somatic </a:t>
            </a:r>
            <a:r>
              <a:rPr lang="en-US" sz="1600" b="0" spc="-10" dirty="0">
                <a:cs typeface="Source Sans Pro Light"/>
              </a:rPr>
              <a:t>cell  </a:t>
            </a:r>
            <a:r>
              <a:rPr lang="en-US" sz="1600" b="0" dirty="0">
                <a:cs typeface="Source Sans Pro Light"/>
              </a:rPr>
              <a:t>they should omit. Then the </a:t>
            </a:r>
            <a:r>
              <a:rPr lang="en-US" sz="1600" b="0" spc="-5" dirty="0">
                <a:cs typeface="Source Sans Pro Light"/>
              </a:rPr>
              <a:t>individual group </a:t>
            </a:r>
            <a:r>
              <a:rPr lang="en-US" sz="1600" b="0" spc="-10" dirty="0">
                <a:cs typeface="Source Sans Pro Light"/>
              </a:rPr>
              <a:t>must correctly </a:t>
            </a:r>
            <a:r>
              <a:rPr lang="en-US" sz="1600" b="0" dirty="0">
                <a:cs typeface="Source Sans Pro Light"/>
              </a:rPr>
              <a:t>identify the missing </a:t>
            </a:r>
            <a:r>
              <a:rPr lang="en-US" sz="1600" b="0" spc="-10" dirty="0">
                <a:cs typeface="Source Sans Pro Light"/>
              </a:rPr>
              <a:t>part  </a:t>
            </a:r>
            <a:r>
              <a:rPr lang="en-US" sz="1600" b="0" spc="-5" dirty="0">
                <a:cs typeface="Source Sans Pro Light"/>
              </a:rPr>
              <a:t>and determine </a:t>
            </a:r>
            <a:r>
              <a:rPr lang="en-US" sz="1600" b="0" spc="-10" dirty="0">
                <a:cs typeface="Source Sans Pro Light"/>
              </a:rPr>
              <a:t>what </a:t>
            </a:r>
            <a:r>
              <a:rPr lang="en-US" sz="1600" b="0" spc="-5" dirty="0">
                <a:cs typeface="Source Sans Pro Light"/>
              </a:rPr>
              <a:t>ability </a:t>
            </a:r>
            <a:r>
              <a:rPr lang="en-US" sz="1600" b="0" dirty="0">
                <a:cs typeface="Source Sans Pro Light"/>
              </a:rPr>
              <a:t>or </a:t>
            </a:r>
            <a:r>
              <a:rPr lang="en-US" sz="1600" b="0" spc="-10" dirty="0">
                <a:cs typeface="Source Sans Pro Light"/>
              </a:rPr>
              <a:t>characteristic </a:t>
            </a:r>
            <a:r>
              <a:rPr lang="en-US" sz="1600" b="0" dirty="0">
                <a:cs typeface="Source Sans Pro Light"/>
              </a:rPr>
              <a:t>the </a:t>
            </a:r>
            <a:r>
              <a:rPr lang="en-US" sz="1600" b="0" spc="-5" dirty="0">
                <a:cs typeface="Source Sans Pro Light"/>
              </a:rPr>
              <a:t>somatic </a:t>
            </a:r>
            <a:r>
              <a:rPr lang="en-US" sz="1600" b="0" spc="-10" dirty="0">
                <a:cs typeface="Source Sans Pro Light"/>
              </a:rPr>
              <a:t>cell </a:t>
            </a:r>
            <a:r>
              <a:rPr lang="en-US" sz="1600" b="0" dirty="0">
                <a:cs typeface="Source Sans Pro Light"/>
              </a:rPr>
              <a:t>would lose without</a:t>
            </a:r>
            <a:r>
              <a:rPr lang="en-US" sz="1600" b="0" spc="65" dirty="0">
                <a:cs typeface="Source Sans Pro Light"/>
              </a:rPr>
              <a:t> </a:t>
            </a:r>
            <a:r>
              <a:rPr lang="en-US" sz="1600" b="0" spc="5" dirty="0">
                <a:cs typeface="Source Sans Pro Light"/>
              </a:rPr>
              <a:t>it.</a:t>
            </a:r>
            <a:endParaRPr lang="cs-CZ" sz="1600" b="0" spc="5">
              <a:cs typeface="Source Sans Pro Light"/>
            </a:endParaRP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en-US" sz="1600" b="0" spc="-15" dirty="0">
                <a:cs typeface="Source Sans Pro Light"/>
              </a:rPr>
              <a:t>After </a:t>
            </a:r>
            <a:r>
              <a:rPr lang="en-US" sz="1600" b="0" dirty="0">
                <a:cs typeface="Source Sans Pro Light"/>
              </a:rPr>
              <a:t>10 min., </a:t>
            </a:r>
            <a:r>
              <a:rPr lang="en-US" sz="1600" b="0" spc="-5" dirty="0">
                <a:cs typeface="Source Sans Pro Light"/>
              </a:rPr>
              <a:t>ask </a:t>
            </a:r>
            <a:r>
              <a:rPr lang="en-US" sz="1600" b="0" spc="10" dirty="0">
                <a:cs typeface="Source Sans Pro Light"/>
              </a:rPr>
              <a:t>every </a:t>
            </a:r>
            <a:r>
              <a:rPr lang="en-US" sz="1600" b="0" spc="-5" dirty="0">
                <a:cs typeface="Source Sans Pro Light"/>
              </a:rPr>
              <a:t>group </a:t>
            </a:r>
            <a:r>
              <a:rPr lang="en-US" sz="1600" b="0" spc="-10" dirty="0">
                <a:cs typeface="Source Sans Pro Light"/>
              </a:rPr>
              <a:t>to come </a:t>
            </a:r>
            <a:r>
              <a:rPr lang="en-US" sz="1600" b="0" dirty="0">
                <a:cs typeface="Source Sans Pro Light"/>
              </a:rPr>
              <a:t>in </a:t>
            </a:r>
            <a:r>
              <a:rPr lang="en-US" sz="1600" b="0" spc="-5" dirty="0">
                <a:cs typeface="Source Sans Pro Light"/>
              </a:rPr>
              <a:t>front </a:t>
            </a:r>
            <a:r>
              <a:rPr lang="en-US" sz="1600" b="0" dirty="0">
                <a:cs typeface="Source Sans Pro Light"/>
              </a:rPr>
              <a:t>of the </a:t>
            </a:r>
            <a:r>
              <a:rPr lang="en-US" sz="1600" b="0" spc="-5" dirty="0">
                <a:cs typeface="Source Sans Pro Light"/>
              </a:rPr>
              <a:t>class and present </a:t>
            </a:r>
            <a:r>
              <a:rPr lang="en-US" sz="1600" b="0" dirty="0">
                <a:cs typeface="Source Sans Pro Light"/>
              </a:rPr>
              <a:t>their own  </a:t>
            </a:r>
            <a:r>
              <a:rPr lang="en-US" sz="1600" b="0" spc="-5" dirty="0">
                <a:cs typeface="Source Sans Pro Light"/>
              </a:rPr>
              <a:t>somatic cell. </a:t>
            </a:r>
            <a:r>
              <a:rPr lang="en-US" sz="1600" b="0" dirty="0">
                <a:cs typeface="Source Sans Pro Light"/>
              </a:rPr>
              <a:t>The </a:t>
            </a:r>
            <a:r>
              <a:rPr lang="en-US" sz="1600" b="0" spc="-5" dirty="0">
                <a:cs typeface="Source Sans Pro Light"/>
              </a:rPr>
              <a:t>other students </a:t>
            </a:r>
            <a:r>
              <a:rPr lang="en-US" sz="1600" b="0" spc="-10" dirty="0">
                <a:cs typeface="Source Sans Pro Light"/>
              </a:rPr>
              <a:t>are encouraged to </a:t>
            </a:r>
            <a:r>
              <a:rPr lang="en-US" sz="1600" b="0" spc="-5" dirty="0">
                <a:cs typeface="Source Sans Pro Light"/>
              </a:rPr>
              <a:t>determine </a:t>
            </a:r>
            <a:r>
              <a:rPr lang="en-US" sz="1600" b="0" dirty="0">
                <a:cs typeface="Source Sans Pro Light"/>
              </a:rPr>
              <a:t>the missing </a:t>
            </a:r>
            <a:r>
              <a:rPr lang="en-US" sz="1600" b="0" spc="-5" dirty="0">
                <a:cs typeface="Source Sans Pro Light"/>
              </a:rPr>
              <a:t>object  and </a:t>
            </a:r>
            <a:r>
              <a:rPr lang="en-US" sz="1600" b="0" spc="-10" dirty="0">
                <a:cs typeface="Source Sans Pro Light"/>
              </a:rPr>
              <a:t>evaluate </a:t>
            </a:r>
            <a:r>
              <a:rPr lang="en-US" sz="1600" b="0" spc="-5" dirty="0">
                <a:cs typeface="Source Sans Pro Light"/>
              </a:rPr>
              <a:t>its </a:t>
            </a:r>
            <a:r>
              <a:rPr lang="en-US" sz="1600" b="0" spc="-10" dirty="0">
                <a:cs typeface="Source Sans Pro Light"/>
              </a:rPr>
              <a:t>lost </a:t>
            </a:r>
            <a:r>
              <a:rPr lang="en-US" sz="1600" b="0" spc="-20" dirty="0">
                <a:cs typeface="Source Sans Pro Light"/>
              </a:rPr>
              <a:t>factor. </a:t>
            </a:r>
            <a:r>
              <a:rPr lang="en-US" sz="1600" b="0" dirty="0">
                <a:cs typeface="Source Sans Pro Light"/>
              </a:rPr>
              <a:t>The </a:t>
            </a:r>
            <a:r>
              <a:rPr lang="en-US" sz="1600" b="0" spc="-5" dirty="0">
                <a:cs typeface="Source Sans Pro Light"/>
              </a:rPr>
              <a:t>group presenting </a:t>
            </a:r>
            <a:r>
              <a:rPr lang="en-US" sz="1600" b="0" dirty="0">
                <a:cs typeface="Source Sans Pro Light"/>
              </a:rPr>
              <a:t>then checks the </a:t>
            </a:r>
            <a:r>
              <a:rPr lang="en-US" sz="1600" b="0" spc="-10" dirty="0">
                <a:cs typeface="Source Sans Pro Light"/>
              </a:rPr>
              <a:t>correct </a:t>
            </a:r>
            <a:r>
              <a:rPr lang="en-US" sz="1600" b="0" spc="-5" dirty="0">
                <a:cs typeface="Source Sans Pro Light"/>
              </a:rPr>
              <a:t>answers </a:t>
            </a:r>
            <a:r>
              <a:rPr lang="en-US" sz="1600" b="0" dirty="0">
                <a:cs typeface="Source Sans Pro Light"/>
              </a:rPr>
              <a:t>of  their </a:t>
            </a:r>
            <a:r>
              <a:rPr lang="en-US" sz="1600" b="0" spc="-5" dirty="0">
                <a:cs typeface="Source Sans Pro Light"/>
              </a:rPr>
              <a:t>classmates. </a:t>
            </a:r>
            <a:r>
              <a:rPr lang="en-US" sz="1600" b="0" spc="-10" dirty="0">
                <a:cs typeface="Source Sans Pro Light"/>
              </a:rPr>
              <a:t>Compare </a:t>
            </a:r>
            <a:r>
              <a:rPr lang="en-US" sz="1600" b="0" dirty="0">
                <a:cs typeface="Source Sans Pro Light"/>
              </a:rPr>
              <a:t>the </a:t>
            </a:r>
            <a:r>
              <a:rPr lang="en-US" sz="1600" b="0" spc="-10" dirty="0">
                <a:cs typeface="Source Sans Pro Light"/>
              </a:rPr>
              <a:t>drawing </a:t>
            </a:r>
            <a:r>
              <a:rPr lang="en-US" sz="1600" b="0" dirty="0">
                <a:cs typeface="Source Sans Pro Light"/>
              </a:rPr>
              <a:t>with the LifeLiqe 3D model of </a:t>
            </a:r>
            <a:r>
              <a:rPr lang="en-US" sz="1600" b="0" spc="-10" dirty="0">
                <a:cs typeface="Source Sans Pro Light"/>
              </a:rPr>
              <a:t>a </a:t>
            </a:r>
            <a:r>
              <a:rPr lang="en-US" sz="1600" b="0" spc="-5" dirty="0">
                <a:cs typeface="Source Sans Pro Light"/>
              </a:rPr>
              <a:t>somatic</a:t>
            </a:r>
            <a:r>
              <a:rPr lang="en-US" sz="1600" b="0" spc="30" dirty="0">
                <a:cs typeface="Source Sans Pro Light"/>
              </a:rPr>
              <a:t> </a:t>
            </a:r>
            <a:r>
              <a:rPr lang="en-US" sz="1600" b="0" spc="-5" dirty="0">
                <a:cs typeface="Source Sans Pro Light"/>
              </a:rPr>
              <a:t>cell.</a:t>
            </a:r>
            <a:endParaRPr lang="en-US" sz="1600" dirty="0">
              <a:cs typeface="Source Sans Pro Light"/>
            </a:endParaRPr>
          </a:p>
          <a:p>
            <a:pPr marL="12700"/>
            <a:endParaRPr lang="en-US" sz="1600" dirty="0">
              <a:cs typeface="Source Sans Pro Light"/>
            </a:endParaRPr>
          </a:p>
          <a:p>
            <a:pPr marL="12700">
              <a:lnSpc>
                <a:spcPct val="100000"/>
              </a:lnSpc>
            </a:pPr>
            <a:endParaRPr lang="en-US" sz="1600" dirty="0">
              <a:cs typeface="Source Sans Pr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556300"/>
            <a:ext cx="6304756" cy="828000"/>
          </a:xfrm>
          <a:custGeom>
            <a:avLst/>
            <a:gdLst/>
            <a:ahLst/>
            <a:cxnLst/>
            <a:rect l="l" t="t" r="r" b="b"/>
            <a:pathLst>
              <a:path w="2588895" h="437515">
                <a:moveTo>
                  <a:pt x="2369985" y="0"/>
                </a:moveTo>
                <a:lnTo>
                  <a:pt x="0" y="0"/>
                </a:lnTo>
                <a:lnTo>
                  <a:pt x="0" y="437153"/>
                </a:lnTo>
                <a:lnTo>
                  <a:pt x="2369985" y="437153"/>
                </a:lnTo>
                <a:lnTo>
                  <a:pt x="2420102" y="431380"/>
                </a:lnTo>
                <a:lnTo>
                  <a:pt x="2466109" y="414936"/>
                </a:lnTo>
                <a:lnTo>
                  <a:pt x="2506693" y="389134"/>
                </a:lnTo>
                <a:lnTo>
                  <a:pt x="2540543" y="355285"/>
                </a:lnTo>
                <a:lnTo>
                  <a:pt x="2566345" y="314701"/>
                </a:lnTo>
                <a:lnTo>
                  <a:pt x="2582789" y="268694"/>
                </a:lnTo>
                <a:lnTo>
                  <a:pt x="2588562" y="218577"/>
                </a:lnTo>
                <a:lnTo>
                  <a:pt x="2582789" y="168459"/>
                </a:lnTo>
                <a:lnTo>
                  <a:pt x="2566345" y="122452"/>
                </a:lnTo>
                <a:lnTo>
                  <a:pt x="2540543" y="81868"/>
                </a:lnTo>
                <a:lnTo>
                  <a:pt x="2506693" y="48018"/>
                </a:lnTo>
                <a:lnTo>
                  <a:pt x="2466109" y="22216"/>
                </a:lnTo>
                <a:lnTo>
                  <a:pt x="2420102" y="5772"/>
                </a:lnTo>
                <a:lnTo>
                  <a:pt x="2369985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665956" y="711989"/>
            <a:ext cx="4648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5. </a:t>
            </a:r>
            <a:r>
              <a:rPr lang="en-US" sz="2800" b="0" spc="-5" dirty="0">
                <a:solidFill>
                  <a:srgbClr val="FFFFFF"/>
                </a:solidFill>
                <a:cs typeface="Source Sans Pro Light"/>
              </a:rPr>
              <a:t>Activity </a:t>
            </a: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– </a:t>
            </a:r>
            <a:r>
              <a:rPr lang="en-US" sz="2800" b="0" spc="10" dirty="0">
                <a:solidFill>
                  <a:srgbClr val="FFFFFF"/>
                </a:solidFill>
                <a:cs typeface="Source Sans Pro Light"/>
              </a:rPr>
              <a:t>Every </a:t>
            </a:r>
            <a:r>
              <a:rPr lang="en-US" sz="2800" b="0" spc="-10" dirty="0">
                <a:solidFill>
                  <a:srgbClr val="FFFFFF"/>
                </a:solidFill>
                <a:cs typeface="Source Sans Pro Light"/>
              </a:rPr>
              <a:t>cell </a:t>
            </a: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is</a:t>
            </a:r>
            <a:r>
              <a:rPr lang="en-US" sz="2800" b="0" spc="-4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unique</a:t>
            </a:r>
            <a:endParaRPr lang="en-US" sz="2800" dirty="0">
              <a:cs typeface="Source Sans Pro Ligh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9BF6CB6-90E5-4A10-B182-0D4391FB14A8}"/>
              </a:ext>
            </a:extLst>
          </p:cNvPr>
          <p:cNvGrpSpPr/>
          <p:nvPr/>
        </p:nvGrpSpPr>
        <p:grpSpPr>
          <a:xfrm>
            <a:off x="17036256" y="622300"/>
            <a:ext cx="469900" cy="541020"/>
            <a:chOff x="12267581" y="683761"/>
            <a:chExt cx="469900" cy="541020"/>
          </a:xfrm>
        </p:grpSpPr>
        <p:sp>
          <p:nvSpPr>
            <p:cNvPr id="12" name="object 12"/>
            <p:cNvSpPr/>
            <p:nvPr/>
          </p:nvSpPr>
          <p:spPr>
            <a:xfrm>
              <a:off x="12267581" y="683761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506" y="40640"/>
                  </a:moveTo>
                  <a:lnTo>
                    <a:pt x="200524" y="40640"/>
                  </a:lnTo>
                  <a:lnTo>
                    <a:pt x="204754" y="41910"/>
                  </a:lnTo>
                  <a:lnTo>
                    <a:pt x="204754" y="68579"/>
                  </a:lnTo>
                  <a:lnTo>
                    <a:pt x="202845" y="68579"/>
                  </a:lnTo>
                  <a:lnTo>
                    <a:pt x="195653" y="69850"/>
                  </a:lnTo>
                  <a:lnTo>
                    <a:pt x="154676" y="80010"/>
                  </a:lnTo>
                  <a:lnTo>
                    <a:pt x="102999" y="106679"/>
                  </a:lnTo>
                  <a:lnTo>
                    <a:pt x="63708" y="140970"/>
                  </a:lnTo>
                  <a:lnTo>
                    <a:pt x="36740" y="175260"/>
                  </a:lnTo>
                  <a:lnTo>
                    <a:pt x="16325" y="215900"/>
                  </a:lnTo>
                  <a:lnTo>
                    <a:pt x="3849" y="260350"/>
                  </a:lnTo>
                  <a:lnTo>
                    <a:pt x="0" y="308610"/>
                  </a:lnTo>
                  <a:lnTo>
                    <a:pt x="108" y="316229"/>
                  </a:lnTo>
                  <a:lnTo>
                    <a:pt x="12339" y="381000"/>
                  </a:lnTo>
                  <a:lnTo>
                    <a:pt x="40557" y="438150"/>
                  </a:lnTo>
                  <a:lnTo>
                    <a:pt x="94974" y="495300"/>
                  </a:lnTo>
                  <a:lnTo>
                    <a:pt x="133206" y="518160"/>
                  </a:lnTo>
                  <a:lnTo>
                    <a:pt x="175287" y="533400"/>
                  </a:lnTo>
                  <a:lnTo>
                    <a:pt x="221161" y="541020"/>
                  </a:lnTo>
                  <a:lnTo>
                    <a:pt x="253673" y="541020"/>
                  </a:lnTo>
                  <a:lnTo>
                    <a:pt x="285884" y="535940"/>
                  </a:lnTo>
                  <a:lnTo>
                    <a:pt x="314319" y="527050"/>
                  </a:lnTo>
                  <a:lnTo>
                    <a:pt x="340881" y="515620"/>
                  </a:lnTo>
                  <a:lnTo>
                    <a:pt x="365552" y="501650"/>
                  </a:lnTo>
                  <a:lnTo>
                    <a:pt x="214605" y="501650"/>
                  </a:lnTo>
                  <a:lnTo>
                    <a:pt x="197950" y="499110"/>
                  </a:lnTo>
                  <a:lnTo>
                    <a:pt x="189804" y="496570"/>
                  </a:lnTo>
                  <a:lnTo>
                    <a:pt x="186928" y="496570"/>
                  </a:lnTo>
                  <a:lnTo>
                    <a:pt x="180665" y="495300"/>
                  </a:lnTo>
                  <a:lnTo>
                    <a:pt x="176296" y="494029"/>
                  </a:lnTo>
                  <a:lnTo>
                    <a:pt x="171739" y="491490"/>
                  </a:lnTo>
                  <a:lnTo>
                    <a:pt x="167246" y="490220"/>
                  </a:lnTo>
                  <a:lnTo>
                    <a:pt x="159601" y="487679"/>
                  </a:lnTo>
                  <a:lnTo>
                    <a:pt x="155935" y="486410"/>
                  </a:lnTo>
                  <a:lnTo>
                    <a:pt x="151843" y="483870"/>
                  </a:lnTo>
                  <a:lnTo>
                    <a:pt x="148466" y="482600"/>
                  </a:lnTo>
                  <a:lnTo>
                    <a:pt x="146457" y="481329"/>
                  </a:lnTo>
                  <a:lnTo>
                    <a:pt x="138826" y="477520"/>
                  </a:lnTo>
                  <a:lnTo>
                    <a:pt x="133314" y="473710"/>
                  </a:lnTo>
                  <a:lnTo>
                    <a:pt x="127917" y="471170"/>
                  </a:lnTo>
                  <a:lnTo>
                    <a:pt x="127955" y="469900"/>
                  </a:lnTo>
                  <a:lnTo>
                    <a:pt x="122908" y="467360"/>
                  </a:lnTo>
                  <a:lnTo>
                    <a:pt x="120284" y="464820"/>
                  </a:lnTo>
                  <a:lnTo>
                    <a:pt x="119594" y="464820"/>
                  </a:lnTo>
                  <a:lnTo>
                    <a:pt x="118765" y="463550"/>
                  </a:lnTo>
                  <a:lnTo>
                    <a:pt x="112175" y="458470"/>
                  </a:lnTo>
                  <a:lnTo>
                    <a:pt x="104128" y="452120"/>
                  </a:lnTo>
                  <a:lnTo>
                    <a:pt x="103915" y="452120"/>
                  </a:lnTo>
                  <a:lnTo>
                    <a:pt x="118138" y="438150"/>
                  </a:lnTo>
                  <a:lnTo>
                    <a:pt x="118163" y="435610"/>
                  </a:lnTo>
                  <a:lnTo>
                    <a:pt x="87509" y="435610"/>
                  </a:lnTo>
                  <a:lnTo>
                    <a:pt x="84810" y="431800"/>
                  </a:lnTo>
                  <a:lnTo>
                    <a:pt x="82274" y="429260"/>
                  </a:lnTo>
                  <a:lnTo>
                    <a:pt x="79801" y="425450"/>
                  </a:lnTo>
                  <a:lnTo>
                    <a:pt x="63386" y="401320"/>
                  </a:lnTo>
                  <a:lnTo>
                    <a:pt x="51081" y="374650"/>
                  </a:lnTo>
                  <a:lnTo>
                    <a:pt x="42856" y="345440"/>
                  </a:lnTo>
                  <a:lnTo>
                    <a:pt x="38677" y="314960"/>
                  </a:lnTo>
                  <a:lnTo>
                    <a:pt x="56817" y="314960"/>
                  </a:lnTo>
                  <a:lnTo>
                    <a:pt x="58084" y="313690"/>
                  </a:lnTo>
                  <a:lnTo>
                    <a:pt x="60193" y="313690"/>
                  </a:lnTo>
                  <a:lnTo>
                    <a:pt x="61223" y="311150"/>
                  </a:lnTo>
                  <a:lnTo>
                    <a:pt x="61235" y="294640"/>
                  </a:lnTo>
                  <a:lnTo>
                    <a:pt x="58637" y="292100"/>
                  </a:lnTo>
                  <a:lnTo>
                    <a:pt x="38714" y="292100"/>
                  </a:lnTo>
                  <a:lnTo>
                    <a:pt x="39279" y="287020"/>
                  </a:lnTo>
                  <a:lnTo>
                    <a:pt x="46699" y="247650"/>
                  </a:lnTo>
                  <a:lnTo>
                    <a:pt x="47213" y="245110"/>
                  </a:lnTo>
                  <a:lnTo>
                    <a:pt x="47816" y="243840"/>
                  </a:lnTo>
                  <a:lnTo>
                    <a:pt x="48380" y="241300"/>
                  </a:lnTo>
                  <a:lnTo>
                    <a:pt x="51042" y="241300"/>
                  </a:lnTo>
                  <a:lnTo>
                    <a:pt x="51934" y="238760"/>
                  </a:lnTo>
                  <a:lnTo>
                    <a:pt x="51155" y="233679"/>
                  </a:lnTo>
                  <a:lnTo>
                    <a:pt x="51983" y="231140"/>
                  </a:lnTo>
                  <a:lnTo>
                    <a:pt x="52787" y="229870"/>
                  </a:lnTo>
                  <a:lnTo>
                    <a:pt x="53716" y="227329"/>
                  </a:lnTo>
                  <a:lnTo>
                    <a:pt x="58709" y="215900"/>
                  </a:lnTo>
                  <a:lnTo>
                    <a:pt x="64337" y="205740"/>
                  </a:lnTo>
                  <a:lnTo>
                    <a:pt x="70627" y="194310"/>
                  </a:lnTo>
                  <a:lnTo>
                    <a:pt x="77666" y="185420"/>
                  </a:lnTo>
                  <a:lnTo>
                    <a:pt x="79638" y="182879"/>
                  </a:lnTo>
                  <a:lnTo>
                    <a:pt x="81986" y="179070"/>
                  </a:lnTo>
                  <a:lnTo>
                    <a:pt x="83592" y="177800"/>
                  </a:lnTo>
                  <a:lnTo>
                    <a:pt x="85248" y="175260"/>
                  </a:lnTo>
                  <a:lnTo>
                    <a:pt x="88036" y="171450"/>
                  </a:lnTo>
                  <a:lnTo>
                    <a:pt x="118376" y="171450"/>
                  </a:lnTo>
                  <a:lnTo>
                    <a:pt x="117134" y="168910"/>
                  </a:lnTo>
                  <a:lnTo>
                    <a:pt x="116795" y="167640"/>
                  </a:lnTo>
                  <a:lnTo>
                    <a:pt x="116343" y="167640"/>
                  </a:lnTo>
                  <a:lnTo>
                    <a:pt x="112200" y="162560"/>
                  </a:lnTo>
                  <a:lnTo>
                    <a:pt x="108548" y="158750"/>
                  </a:lnTo>
                  <a:lnTo>
                    <a:pt x="104568" y="154940"/>
                  </a:lnTo>
                  <a:lnTo>
                    <a:pt x="131154" y="134620"/>
                  </a:lnTo>
                  <a:lnTo>
                    <a:pt x="159699" y="120650"/>
                  </a:lnTo>
                  <a:lnTo>
                    <a:pt x="190333" y="110490"/>
                  </a:lnTo>
                  <a:lnTo>
                    <a:pt x="223118" y="105410"/>
                  </a:lnTo>
                  <a:lnTo>
                    <a:pt x="363526" y="105410"/>
                  </a:lnTo>
                  <a:lnTo>
                    <a:pt x="348441" y="95250"/>
                  </a:lnTo>
                  <a:lnTo>
                    <a:pt x="332594" y="87629"/>
                  </a:lnTo>
                  <a:lnTo>
                    <a:pt x="299336" y="74929"/>
                  </a:lnTo>
                  <a:lnTo>
                    <a:pt x="282116" y="71120"/>
                  </a:lnTo>
                  <a:lnTo>
                    <a:pt x="264506" y="68579"/>
                  </a:lnTo>
                  <a:lnTo>
                    <a:pt x="264506" y="40640"/>
                  </a:lnTo>
                  <a:close/>
                </a:path>
                <a:path w="469900" h="541019">
                  <a:moveTo>
                    <a:pt x="235007" y="478790"/>
                  </a:moveTo>
                  <a:lnTo>
                    <a:pt x="228114" y="478790"/>
                  </a:lnTo>
                  <a:lnTo>
                    <a:pt x="226258" y="480060"/>
                  </a:lnTo>
                  <a:lnTo>
                    <a:pt x="224901" y="481329"/>
                  </a:lnTo>
                  <a:lnTo>
                    <a:pt x="223683" y="482600"/>
                  </a:lnTo>
                  <a:lnTo>
                    <a:pt x="223131" y="483870"/>
                  </a:lnTo>
                  <a:lnTo>
                    <a:pt x="223118" y="501650"/>
                  </a:lnTo>
                  <a:lnTo>
                    <a:pt x="245300" y="501650"/>
                  </a:lnTo>
                  <a:lnTo>
                    <a:pt x="245569" y="494029"/>
                  </a:lnTo>
                  <a:lnTo>
                    <a:pt x="245701" y="482600"/>
                  </a:lnTo>
                  <a:lnTo>
                    <a:pt x="243053" y="480060"/>
                  </a:lnTo>
                  <a:lnTo>
                    <a:pt x="235007" y="478790"/>
                  </a:lnTo>
                  <a:close/>
                </a:path>
                <a:path w="469900" h="541019">
                  <a:moveTo>
                    <a:pt x="367064" y="422910"/>
                  </a:moveTo>
                  <a:lnTo>
                    <a:pt x="363336" y="422910"/>
                  </a:lnTo>
                  <a:lnTo>
                    <a:pt x="356030" y="429260"/>
                  </a:lnTo>
                  <a:lnTo>
                    <a:pt x="352729" y="433070"/>
                  </a:lnTo>
                  <a:lnTo>
                    <a:pt x="351774" y="434340"/>
                  </a:lnTo>
                  <a:lnTo>
                    <a:pt x="351649" y="435610"/>
                  </a:lnTo>
                  <a:lnTo>
                    <a:pt x="351599" y="438150"/>
                  </a:lnTo>
                  <a:lnTo>
                    <a:pt x="352629" y="439420"/>
                  </a:lnTo>
                  <a:lnTo>
                    <a:pt x="364956" y="452120"/>
                  </a:lnTo>
                  <a:lnTo>
                    <a:pt x="364328" y="453390"/>
                  </a:lnTo>
                  <a:lnTo>
                    <a:pt x="337629" y="472440"/>
                  </a:lnTo>
                  <a:lnTo>
                    <a:pt x="308961" y="487679"/>
                  </a:lnTo>
                  <a:lnTo>
                    <a:pt x="278220" y="497840"/>
                  </a:lnTo>
                  <a:lnTo>
                    <a:pt x="245300" y="501650"/>
                  </a:lnTo>
                  <a:lnTo>
                    <a:pt x="365552" y="501650"/>
                  </a:lnTo>
                  <a:lnTo>
                    <a:pt x="388316" y="483870"/>
                  </a:lnTo>
                  <a:lnTo>
                    <a:pt x="389208" y="482600"/>
                  </a:lnTo>
                  <a:lnTo>
                    <a:pt x="390125" y="482600"/>
                  </a:lnTo>
                  <a:lnTo>
                    <a:pt x="391003" y="481329"/>
                  </a:lnTo>
                  <a:lnTo>
                    <a:pt x="400767" y="472440"/>
                  </a:lnTo>
                  <a:lnTo>
                    <a:pt x="409930" y="462279"/>
                  </a:lnTo>
                  <a:lnTo>
                    <a:pt x="418495" y="452120"/>
                  </a:lnTo>
                  <a:lnTo>
                    <a:pt x="426466" y="441960"/>
                  </a:lnTo>
                  <a:lnTo>
                    <a:pt x="426327" y="441960"/>
                  </a:lnTo>
                  <a:lnTo>
                    <a:pt x="429397" y="436879"/>
                  </a:lnTo>
                  <a:lnTo>
                    <a:pt x="380798" y="436879"/>
                  </a:lnTo>
                  <a:lnTo>
                    <a:pt x="377459" y="433070"/>
                  </a:lnTo>
                  <a:lnTo>
                    <a:pt x="374358" y="429260"/>
                  </a:lnTo>
                  <a:lnTo>
                    <a:pt x="367064" y="422910"/>
                  </a:lnTo>
                  <a:close/>
                </a:path>
                <a:path w="469900" h="541019">
                  <a:moveTo>
                    <a:pt x="454946" y="220979"/>
                  </a:moveTo>
                  <a:lnTo>
                    <a:pt x="413448" y="220979"/>
                  </a:lnTo>
                  <a:lnTo>
                    <a:pt x="414402" y="223520"/>
                  </a:lnTo>
                  <a:lnTo>
                    <a:pt x="416624" y="228600"/>
                  </a:lnTo>
                  <a:lnTo>
                    <a:pt x="417753" y="232410"/>
                  </a:lnTo>
                  <a:lnTo>
                    <a:pt x="418694" y="234950"/>
                  </a:lnTo>
                  <a:lnTo>
                    <a:pt x="420277" y="238760"/>
                  </a:lnTo>
                  <a:lnTo>
                    <a:pt x="420842" y="240029"/>
                  </a:lnTo>
                  <a:lnTo>
                    <a:pt x="422148" y="245110"/>
                  </a:lnTo>
                  <a:lnTo>
                    <a:pt x="423202" y="247650"/>
                  </a:lnTo>
                  <a:lnTo>
                    <a:pt x="423993" y="251460"/>
                  </a:lnTo>
                  <a:lnTo>
                    <a:pt x="424695" y="254000"/>
                  </a:lnTo>
                  <a:lnTo>
                    <a:pt x="425612" y="256540"/>
                  </a:lnTo>
                  <a:lnTo>
                    <a:pt x="426692" y="261620"/>
                  </a:lnTo>
                  <a:lnTo>
                    <a:pt x="426980" y="262890"/>
                  </a:lnTo>
                  <a:lnTo>
                    <a:pt x="427558" y="266700"/>
                  </a:lnTo>
                  <a:lnTo>
                    <a:pt x="428134" y="269240"/>
                  </a:lnTo>
                  <a:lnTo>
                    <a:pt x="429139" y="275590"/>
                  </a:lnTo>
                  <a:lnTo>
                    <a:pt x="429491" y="279400"/>
                  </a:lnTo>
                  <a:lnTo>
                    <a:pt x="431022" y="293370"/>
                  </a:lnTo>
                  <a:lnTo>
                    <a:pt x="411929" y="293370"/>
                  </a:lnTo>
                  <a:lnTo>
                    <a:pt x="409444" y="294640"/>
                  </a:lnTo>
                  <a:lnTo>
                    <a:pt x="408352" y="297179"/>
                  </a:lnTo>
                  <a:lnTo>
                    <a:pt x="408164" y="298450"/>
                  </a:lnTo>
                  <a:lnTo>
                    <a:pt x="408075" y="308610"/>
                  </a:lnTo>
                  <a:lnTo>
                    <a:pt x="408200" y="312420"/>
                  </a:lnTo>
                  <a:lnTo>
                    <a:pt x="410812" y="314960"/>
                  </a:lnTo>
                  <a:lnTo>
                    <a:pt x="430784" y="314960"/>
                  </a:lnTo>
                  <a:lnTo>
                    <a:pt x="430758" y="316229"/>
                  </a:lnTo>
                  <a:lnTo>
                    <a:pt x="425778" y="349250"/>
                  </a:lnTo>
                  <a:lnTo>
                    <a:pt x="415850" y="381000"/>
                  </a:lnTo>
                  <a:lnTo>
                    <a:pt x="400921" y="410210"/>
                  </a:lnTo>
                  <a:lnTo>
                    <a:pt x="380973" y="436879"/>
                  </a:lnTo>
                  <a:lnTo>
                    <a:pt x="429397" y="436879"/>
                  </a:lnTo>
                  <a:lnTo>
                    <a:pt x="443980" y="412750"/>
                  </a:lnTo>
                  <a:lnTo>
                    <a:pt x="457035" y="381000"/>
                  </a:lnTo>
                  <a:lnTo>
                    <a:pt x="465520" y="349250"/>
                  </a:lnTo>
                  <a:lnTo>
                    <a:pt x="469459" y="314960"/>
                  </a:lnTo>
                  <a:lnTo>
                    <a:pt x="469376" y="292100"/>
                  </a:lnTo>
                  <a:lnTo>
                    <a:pt x="468086" y="275590"/>
                  </a:lnTo>
                  <a:lnTo>
                    <a:pt x="465037" y="256540"/>
                  </a:lnTo>
                  <a:lnTo>
                    <a:pt x="460471" y="237490"/>
                  </a:lnTo>
                  <a:lnTo>
                    <a:pt x="456504" y="224790"/>
                  </a:lnTo>
                  <a:lnTo>
                    <a:pt x="454946" y="220979"/>
                  </a:lnTo>
                  <a:close/>
                </a:path>
                <a:path w="469900" h="541019">
                  <a:moveTo>
                    <a:pt x="106050" y="421640"/>
                  </a:moveTo>
                  <a:lnTo>
                    <a:pt x="103362" y="421640"/>
                  </a:lnTo>
                  <a:lnTo>
                    <a:pt x="100915" y="422910"/>
                  </a:lnTo>
                  <a:lnTo>
                    <a:pt x="99496" y="422910"/>
                  </a:lnTo>
                  <a:lnTo>
                    <a:pt x="95116" y="427990"/>
                  </a:lnTo>
                  <a:lnTo>
                    <a:pt x="91488" y="431800"/>
                  </a:lnTo>
                  <a:lnTo>
                    <a:pt x="87710" y="435610"/>
                  </a:lnTo>
                  <a:lnTo>
                    <a:pt x="118163" y="435610"/>
                  </a:lnTo>
                  <a:lnTo>
                    <a:pt x="118176" y="434340"/>
                  </a:lnTo>
                  <a:lnTo>
                    <a:pt x="111949" y="427990"/>
                  </a:lnTo>
                  <a:lnTo>
                    <a:pt x="110129" y="426720"/>
                  </a:lnTo>
                  <a:lnTo>
                    <a:pt x="106050" y="421640"/>
                  </a:lnTo>
                  <a:close/>
                </a:path>
                <a:path w="469900" h="541019">
                  <a:moveTo>
                    <a:pt x="429126" y="171450"/>
                  </a:moveTo>
                  <a:lnTo>
                    <a:pt x="381387" y="171450"/>
                  </a:lnTo>
                  <a:lnTo>
                    <a:pt x="384074" y="175260"/>
                  </a:lnTo>
                  <a:lnTo>
                    <a:pt x="386020" y="177800"/>
                  </a:lnTo>
                  <a:lnTo>
                    <a:pt x="388994" y="181610"/>
                  </a:lnTo>
                  <a:lnTo>
                    <a:pt x="394799" y="189229"/>
                  </a:lnTo>
                  <a:lnTo>
                    <a:pt x="400181" y="196850"/>
                  </a:lnTo>
                  <a:lnTo>
                    <a:pt x="405142" y="205740"/>
                  </a:lnTo>
                  <a:lnTo>
                    <a:pt x="409683" y="213360"/>
                  </a:lnTo>
                  <a:lnTo>
                    <a:pt x="411238" y="217170"/>
                  </a:lnTo>
                  <a:lnTo>
                    <a:pt x="413485" y="222250"/>
                  </a:lnTo>
                  <a:lnTo>
                    <a:pt x="413448" y="220979"/>
                  </a:lnTo>
                  <a:lnTo>
                    <a:pt x="454946" y="220979"/>
                  </a:lnTo>
                  <a:lnTo>
                    <a:pt x="451829" y="213360"/>
                  </a:lnTo>
                  <a:lnTo>
                    <a:pt x="446522" y="200660"/>
                  </a:lnTo>
                  <a:lnTo>
                    <a:pt x="440663" y="189229"/>
                  </a:lnTo>
                  <a:lnTo>
                    <a:pt x="429126" y="171450"/>
                  </a:lnTo>
                  <a:close/>
                </a:path>
                <a:path w="469900" h="541019">
                  <a:moveTo>
                    <a:pt x="118376" y="171450"/>
                  </a:moveTo>
                  <a:lnTo>
                    <a:pt x="88237" y="171450"/>
                  </a:lnTo>
                  <a:lnTo>
                    <a:pt x="91300" y="175260"/>
                  </a:lnTo>
                  <a:lnTo>
                    <a:pt x="94161" y="177800"/>
                  </a:lnTo>
                  <a:lnTo>
                    <a:pt x="98505" y="182879"/>
                  </a:lnTo>
                  <a:lnTo>
                    <a:pt x="99334" y="182879"/>
                  </a:lnTo>
                  <a:lnTo>
                    <a:pt x="102924" y="186690"/>
                  </a:lnTo>
                  <a:lnTo>
                    <a:pt x="106300" y="185420"/>
                  </a:lnTo>
                  <a:lnTo>
                    <a:pt x="117585" y="173990"/>
                  </a:lnTo>
                  <a:lnTo>
                    <a:pt x="118376" y="171450"/>
                  </a:lnTo>
                  <a:close/>
                </a:path>
                <a:path w="469900" h="541019">
                  <a:moveTo>
                    <a:pt x="363526" y="105410"/>
                  </a:moveTo>
                  <a:lnTo>
                    <a:pt x="246405" y="105410"/>
                  </a:lnTo>
                  <a:lnTo>
                    <a:pt x="279131" y="110490"/>
                  </a:lnTo>
                  <a:lnTo>
                    <a:pt x="309751" y="120650"/>
                  </a:lnTo>
                  <a:lnTo>
                    <a:pt x="338351" y="134620"/>
                  </a:lnTo>
                  <a:lnTo>
                    <a:pt x="365018" y="154940"/>
                  </a:lnTo>
                  <a:lnTo>
                    <a:pt x="364228" y="156210"/>
                  </a:lnTo>
                  <a:lnTo>
                    <a:pt x="365332" y="156210"/>
                  </a:lnTo>
                  <a:lnTo>
                    <a:pt x="355742" y="165100"/>
                  </a:lnTo>
                  <a:lnTo>
                    <a:pt x="354788" y="166370"/>
                  </a:lnTo>
                  <a:lnTo>
                    <a:pt x="352516" y="168910"/>
                  </a:lnTo>
                  <a:lnTo>
                    <a:pt x="351887" y="171450"/>
                  </a:lnTo>
                  <a:lnTo>
                    <a:pt x="351988" y="172720"/>
                  </a:lnTo>
                  <a:lnTo>
                    <a:pt x="352340" y="173990"/>
                  </a:lnTo>
                  <a:lnTo>
                    <a:pt x="353231" y="175260"/>
                  </a:lnTo>
                  <a:lnTo>
                    <a:pt x="356431" y="179070"/>
                  </a:lnTo>
                  <a:lnTo>
                    <a:pt x="358215" y="180340"/>
                  </a:lnTo>
                  <a:lnTo>
                    <a:pt x="363663" y="185420"/>
                  </a:lnTo>
                  <a:lnTo>
                    <a:pt x="367441" y="185420"/>
                  </a:lnTo>
                  <a:lnTo>
                    <a:pt x="372889" y="180340"/>
                  </a:lnTo>
                  <a:lnTo>
                    <a:pt x="377886" y="175260"/>
                  </a:lnTo>
                  <a:lnTo>
                    <a:pt x="381387" y="171450"/>
                  </a:lnTo>
                  <a:lnTo>
                    <a:pt x="429126" y="171450"/>
                  </a:lnTo>
                  <a:lnTo>
                    <a:pt x="417515" y="153670"/>
                  </a:lnTo>
                  <a:lnTo>
                    <a:pt x="434412" y="135890"/>
                  </a:lnTo>
                  <a:lnTo>
                    <a:pt x="457278" y="135890"/>
                  </a:lnTo>
                  <a:lnTo>
                    <a:pt x="460898" y="132079"/>
                  </a:lnTo>
                  <a:lnTo>
                    <a:pt x="460723" y="127000"/>
                  </a:lnTo>
                  <a:lnTo>
                    <a:pt x="391342" y="127000"/>
                  </a:lnTo>
                  <a:lnTo>
                    <a:pt x="377833" y="115570"/>
                  </a:lnTo>
                  <a:lnTo>
                    <a:pt x="363526" y="105410"/>
                  </a:lnTo>
                  <a:close/>
                </a:path>
                <a:path w="469900" h="541019">
                  <a:moveTo>
                    <a:pt x="457278" y="135890"/>
                  </a:moveTo>
                  <a:lnTo>
                    <a:pt x="434412" y="135890"/>
                  </a:lnTo>
                  <a:lnTo>
                    <a:pt x="434700" y="137160"/>
                  </a:lnTo>
                  <a:lnTo>
                    <a:pt x="435089" y="137160"/>
                  </a:lnTo>
                  <a:lnTo>
                    <a:pt x="441617" y="143510"/>
                  </a:lnTo>
                  <a:lnTo>
                    <a:pt x="450039" y="143510"/>
                  </a:lnTo>
                  <a:lnTo>
                    <a:pt x="457278" y="135890"/>
                  </a:lnTo>
                  <a:close/>
                </a:path>
                <a:path w="469900" h="541019">
                  <a:moveTo>
                    <a:pt x="246405" y="105410"/>
                  </a:moveTo>
                  <a:lnTo>
                    <a:pt x="223118" y="105410"/>
                  </a:lnTo>
                  <a:lnTo>
                    <a:pt x="223131" y="125729"/>
                  </a:lnTo>
                  <a:lnTo>
                    <a:pt x="225366" y="128270"/>
                  </a:lnTo>
                  <a:lnTo>
                    <a:pt x="243530" y="128270"/>
                  </a:lnTo>
                  <a:lnTo>
                    <a:pt x="246267" y="125729"/>
                  </a:lnTo>
                  <a:lnTo>
                    <a:pt x="246381" y="120650"/>
                  </a:lnTo>
                  <a:lnTo>
                    <a:pt x="246405" y="105410"/>
                  </a:lnTo>
                  <a:close/>
                </a:path>
                <a:path w="469900" h="541019">
                  <a:moveTo>
                    <a:pt x="416838" y="80010"/>
                  </a:moveTo>
                  <a:lnTo>
                    <a:pt x="408339" y="80010"/>
                  </a:lnTo>
                  <a:lnTo>
                    <a:pt x="397644" y="90170"/>
                  </a:lnTo>
                  <a:lnTo>
                    <a:pt x="397732" y="99060"/>
                  </a:lnTo>
                  <a:lnTo>
                    <a:pt x="404924" y="106679"/>
                  </a:lnTo>
                  <a:lnTo>
                    <a:pt x="406682" y="107950"/>
                  </a:lnTo>
                  <a:lnTo>
                    <a:pt x="408151" y="109220"/>
                  </a:lnTo>
                  <a:lnTo>
                    <a:pt x="391342" y="127000"/>
                  </a:lnTo>
                  <a:lnTo>
                    <a:pt x="460723" y="127000"/>
                  </a:lnTo>
                  <a:lnTo>
                    <a:pt x="460635" y="124460"/>
                  </a:lnTo>
                  <a:lnTo>
                    <a:pt x="438651" y="101600"/>
                  </a:lnTo>
                  <a:lnTo>
                    <a:pt x="430584" y="93979"/>
                  </a:lnTo>
                  <a:lnTo>
                    <a:pt x="416838" y="80010"/>
                  </a:lnTo>
                  <a:close/>
                </a:path>
                <a:path w="469900" h="541019">
                  <a:moveTo>
                    <a:pt x="286962" y="0"/>
                  </a:moveTo>
                  <a:lnTo>
                    <a:pt x="183386" y="0"/>
                  </a:lnTo>
                  <a:lnTo>
                    <a:pt x="178851" y="3810"/>
                  </a:lnTo>
                  <a:lnTo>
                    <a:pt x="174697" y="10160"/>
                  </a:lnTo>
                  <a:lnTo>
                    <a:pt x="173170" y="17779"/>
                  </a:lnTo>
                  <a:lnTo>
                    <a:pt x="174646" y="26670"/>
                  </a:lnTo>
                  <a:lnTo>
                    <a:pt x="178722" y="33020"/>
                  </a:lnTo>
                  <a:lnTo>
                    <a:pt x="184817" y="38100"/>
                  </a:lnTo>
                  <a:lnTo>
                    <a:pt x="192351" y="40640"/>
                  </a:lnTo>
                  <a:lnTo>
                    <a:pt x="273243" y="40640"/>
                  </a:lnTo>
                  <a:lnTo>
                    <a:pt x="284091" y="38100"/>
                  </a:lnTo>
                  <a:lnTo>
                    <a:pt x="292013" y="31750"/>
                  </a:lnTo>
                  <a:lnTo>
                    <a:pt x="296061" y="22860"/>
                  </a:lnTo>
                  <a:lnTo>
                    <a:pt x="295286" y="11429"/>
                  </a:lnTo>
                  <a:lnTo>
                    <a:pt x="292012" y="5079"/>
                  </a:lnTo>
                  <a:lnTo>
                    <a:pt x="286962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2407107" y="798703"/>
              <a:ext cx="17716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cs-CZ" sz="1200">
                  <a:solidFill>
                    <a:srgbClr val="00A0F0"/>
                  </a:solidFill>
                  <a:cs typeface="Source Sans Pro"/>
                </a:rPr>
                <a:t>25</a:t>
              </a:r>
              <a:endParaRPr sz="1200" dirty="0">
                <a:cs typeface="Source Sans Pro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12369006" y="925703"/>
              <a:ext cx="27305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21" name="object 11">
            <a:extLst>
              <a:ext uri="{FF2B5EF4-FFF2-40B4-BE49-F238E27FC236}">
                <a16:creationId xmlns:a16="http://schemas.microsoft.com/office/drawing/2014/main" id="{DB35ED3D-7CC8-4E34-95EE-A65B3147FF90}"/>
              </a:ext>
            </a:extLst>
          </p:cNvPr>
          <p:cNvSpPr/>
          <p:nvPr/>
        </p:nvSpPr>
        <p:spPr>
          <a:xfrm>
            <a:off x="-1" y="4356100"/>
            <a:ext cx="8626475" cy="828000"/>
          </a:xfrm>
          <a:custGeom>
            <a:avLst/>
            <a:gdLst/>
            <a:ahLst/>
            <a:cxnLst/>
            <a:rect l="l" t="t" r="r" b="b"/>
            <a:pathLst>
              <a:path w="2588895" h="437515">
                <a:moveTo>
                  <a:pt x="2369985" y="0"/>
                </a:moveTo>
                <a:lnTo>
                  <a:pt x="0" y="0"/>
                </a:lnTo>
                <a:lnTo>
                  <a:pt x="0" y="437153"/>
                </a:lnTo>
                <a:lnTo>
                  <a:pt x="2369985" y="437153"/>
                </a:lnTo>
                <a:lnTo>
                  <a:pt x="2420102" y="431380"/>
                </a:lnTo>
                <a:lnTo>
                  <a:pt x="2466109" y="414936"/>
                </a:lnTo>
                <a:lnTo>
                  <a:pt x="2506693" y="389134"/>
                </a:lnTo>
                <a:lnTo>
                  <a:pt x="2540543" y="355285"/>
                </a:lnTo>
                <a:lnTo>
                  <a:pt x="2566345" y="314701"/>
                </a:lnTo>
                <a:lnTo>
                  <a:pt x="2582789" y="268694"/>
                </a:lnTo>
                <a:lnTo>
                  <a:pt x="2588562" y="218577"/>
                </a:lnTo>
                <a:lnTo>
                  <a:pt x="2582789" y="168459"/>
                </a:lnTo>
                <a:lnTo>
                  <a:pt x="2566345" y="122452"/>
                </a:lnTo>
                <a:lnTo>
                  <a:pt x="2540543" y="81868"/>
                </a:lnTo>
                <a:lnTo>
                  <a:pt x="2506693" y="48018"/>
                </a:lnTo>
                <a:lnTo>
                  <a:pt x="2466109" y="22216"/>
                </a:lnTo>
                <a:lnTo>
                  <a:pt x="2420102" y="5772"/>
                </a:lnTo>
                <a:lnTo>
                  <a:pt x="2369985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64FD7B48-96A7-4372-B877-8E8493E53718}"/>
              </a:ext>
            </a:extLst>
          </p:cNvPr>
          <p:cNvSpPr txBox="1"/>
          <p:nvPr/>
        </p:nvSpPr>
        <p:spPr>
          <a:xfrm>
            <a:off x="665956" y="4548245"/>
            <a:ext cx="11963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6. </a:t>
            </a:r>
            <a:r>
              <a:rPr lang="en-US" sz="2800" b="0" spc="-10" dirty="0">
                <a:solidFill>
                  <a:srgbClr val="FFFFFF"/>
                </a:solidFill>
                <a:cs typeface="Source Sans Pro Light"/>
              </a:rPr>
              <a:t>Explain </a:t>
            </a: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the </a:t>
            </a:r>
            <a:r>
              <a:rPr lang="en-US" sz="2800" b="0" spc="-5" dirty="0">
                <a:solidFill>
                  <a:srgbClr val="FFFFFF"/>
                </a:solidFill>
                <a:cs typeface="Source Sans Pro Light"/>
              </a:rPr>
              <a:t>subject topic </a:t>
            </a: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– How </a:t>
            </a:r>
            <a:r>
              <a:rPr lang="en-US" sz="2800" b="0" spc="-15" dirty="0">
                <a:solidFill>
                  <a:srgbClr val="FFFFFF"/>
                </a:solidFill>
                <a:cs typeface="Source Sans Pro Light"/>
              </a:rPr>
              <a:t>a </a:t>
            </a:r>
            <a:r>
              <a:rPr lang="en-US" sz="2800" b="0" spc="-10" dirty="0">
                <a:solidFill>
                  <a:srgbClr val="FFFFFF"/>
                </a:solidFill>
                <a:cs typeface="Source Sans Pro Light"/>
              </a:rPr>
              <a:t>cell </a:t>
            </a: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divides:</a:t>
            </a:r>
            <a:r>
              <a:rPr lang="en-US" sz="2800" b="0" spc="4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b="0" spc="-5" dirty="0">
                <a:solidFill>
                  <a:srgbClr val="FFFFFF"/>
                </a:solidFill>
                <a:cs typeface="Source Sans Pro Light"/>
              </a:rPr>
              <a:t>Mitosis</a:t>
            </a:r>
            <a:endParaRPr lang="en-US" sz="2800" dirty="0">
              <a:cs typeface="Source Sans Pro Ligh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188196-23A1-4E51-8289-2EEC29417535}"/>
              </a:ext>
            </a:extLst>
          </p:cNvPr>
          <p:cNvGrpSpPr/>
          <p:nvPr/>
        </p:nvGrpSpPr>
        <p:grpSpPr>
          <a:xfrm>
            <a:off x="17036256" y="4508500"/>
            <a:ext cx="469900" cy="541020"/>
            <a:chOff x="12267581" y="683761"/>
            <a:chExt cx="469900" cy="541020"/>
          </a:xfrm>
        </p:grpSpPr>
        <p:sp>
          <p:nvSpPr>
            <p:cNvPr id="24" name="object 12">
              <a:extLst>
                <a:ext uri="{FF2B5EF4-FFF2-40B4-BE49-F238E27FC236}">
                  <a16:creationId xmlns:a16="http://schemas.microsoft.com/office/drawing/2014/main" id="{9C099711-D5C9-4BA3-B543-9C3AB562F027}"/>
                </a:ext>
              </a:extLst>
            </p:cNvPr>
            <p:cNvSpPr/>
            <p:nvPr/>
          </p:nvSpPr>
          <p:spPr>
            <a:xfrm>
              <a:off x="12267581" y="683761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506" y="40640"/>
                  </a:moveTo>
                  <a:lnTo>
                    <a:pt x="200524" y="40640"/>
                  </a:lnTo>
                  <a:lnTo>
                    <a:pt x="204754" y="41910"/>
                  </a:lnTo>
                  <a:lnTo>
                    <a:pt x="204754" y="68579"/>
                  </a:lnTo>
                  <a:lnTo>
                    <a:pt x="202845" y="68579"/>
                  </a:lnTo>
                  <a:lnTo>
                    <a:pt x="195653" y="69850"/>
                  </a:lnTo>
                  <a:lnTo>
                    <a:pt x="154676" y="80010"/>
                  </a:lnTo>
                  <a:lnTo>
                    <a:pt x="102999" y="106679"/>
                  </a:lnTo>
                  <a:lnTo>
                    <a:pt x="63708" y="140970"/>
                  </a:lnTo>
                  <a:lnTo>
                    <a:pt x="36740" y="175260"/>
                  </a:lnTo>
                  <a:lnTo>
                    <a:pt x="16325" y="215900"/>
                  </a:lnTo>
                  <a:lnTo>
                    <a:pt x="3849" y="260350"/>
                  </a:lnTo>
                  <a:lnTo>
                    <a:pt x="0" y="308610"/>
                  </a:lnTo>
                  <a:lnTo>
                    <a:pt x="108" y="316229"/>
                  </a:lnTo>
                  <a:lnTo>
                    <a:pt x="12339" y="381000"/>
                  </a:lnTo>
                  <a:lnTo>
                    <a:pt x="40557" y="438150"/>
                  </a:lnTo>
                  <a:lnTo>
                    <a:pt x="94974" y="495300"/>
                  </a:lnTo>
                  <a:lnTo>
                    <a:pt x="133206" y="518160"/>
                  </a:lnTo>
                  <a:lnTo>
                    <a:pt x="175287" y="533400"/>
                  </a:lnTo>
                  <a:lnTo>
                    <a:pt x="221161" y="541020"/>
                  </a:lnTo>
                  <a:lnTo>
                    <a:pt x="253673" y="541020"/>
                  </a:lnTo>
                  <a:lnTo>
                    <a:pt x="285884" y="535940"/>
                  </a:lnTo>
                  <a:lnTo>
                    <a:pt x="314319" y="527050"/>
                  </a:lnTo>
                  <a:lnTo>
                    <a:pt x="340881" y="515620"/>
                  </a:lnTo>
                  <a:lnTo>
                    <a:pt x="365552" y="501650"/>
                  </a:lnTo>
                  <a:lnTo>
                    <a:pt x="214605" y="501650"/>
                  </a:lnTo>
                  <a:lnTo>
                    <a:pt x="197950" y="499110"/>
                  </a:lnTo>
                  <a:lnTo>
                    <a:pt x="189804" y="496570"/>
                  </a:lnTo>
                  <a:lnTo>
                    <a:pt x="186928" y="496570"/>
                  </a:lnTo>
                  <a:lnTo>
                    <a:pt x="180665" y="495300"/>
                  </a:lnTo>
                  <a:lnTo>
                    <a:pt x="176296" y="494029"/>
                  </a:lnTo>
                  <a:lnTo>
                    <a:pt x="171739" y="491490"/>
                  </a:lnTo>
                  <a:lnTo>
                    <a:pt x="167246" y="490220"/>
                  </a:lnTo>
                  <a:lnTo>
                    <a:pt x="159601" y="487679"/>
                  </a:lnTo>
                  <a:lnTo>
                    <a:pt x="155935" y="486410"/>
                  </a:lnTo>
                  <a:lnTo>
                    <a:pt x="151843" y="483870"/>
                  </a:lnTo>
                  <a:lnTo>
                    <a:pt x="148466" y="482600"/>
                  </a:lnTo>
                  <a:lnTo>
                    <a:pt x="146457" y="481329"/>
                  </a:lnTo>
                  <a:lnTo>
                    <a:pt x="138826" y="477520"/>
                  </a:lnTo>
                  <a:lnTo>
                    <a:pt x="133314" y="473710"/>
                  </a:lnTo>
                  <a:lnTo>
                    <a:pt x="127917" y="471170"/>
                  </a:lnTo>
                  <a:lnTo>
                    <a:pt x="127955" y="469900"/>
                  </a:lnTo>
                  <a:lnTo>
                    <a:pt x="122908" y="467360"/>
                  </a:lnTo>
                  <a:lnTo>
                    <a:pt x="120284" y="464820"/>
                  </a:lnTo>
                  <a:lnTo>
                    <a:pt x="119594" y="464820"/>
                  </a:lnTo>
                  <a:lnTo>
                    <a:pt x="118765" y="463550"/>
                  </a:lnTo>
                  <a:lnTo>
                    <a:pt x="112175" y="458470"/>
                  </a:lnTo>
                  <a:lnTo>
                    <a:pt x="104128" y="452120"/>
                  </a:lnTo>
                  <a:lnTo>
                    <a:pt x="103915" y="452120"/>
                  </a:lnTo>
                  <a:lnTo>
                    <a:pt x="118138" y="438150"/>
                  </a:lnTo>
                  <a:lnTo>
                    <a:pt x="118163" y="435610"/>
                  </a:lnTo>
                  <a:lnTo>
                    <a:pt x="87509" y="435610"/>
                  </a:lnTo>
                  <a:lnTo>
                    <a:pt x="84810" y="431800"/>
                  </a:lnTo>
                  <a:lnTo>
                    <a:pt x="82274" y="429260"/>
                  </a:lnTo>
                  <a:lnTo>
                    <a:pt x="79801" y="425450"/>
                  </a:lnTo>
                  <a:lnTo>
                    <a:pt x="63386" y="401320"/>
                  </a:lnTo>
                  <a:lnTo>
                    <a:pt x="51081" y="374650"/>
                  </a:lnTo>
                  <a:lnTo>
                    <a:pt x="42856" y="345440"/>
                  </a:lnTo>
                  <a:lnTo>
                    <a:pt x="38677" y="314960"/>
                  </a:lnTo>
                  <a:lnTo>
                    <a:pt x="56817" y="314960"/>
                  </a:lnTo>
                  <a:lnTo>
                    <a:pt x="58084" y="313690"/>
                  </a:lnTo>
                  <a:lnTo>
                    <a:pt x="60193" y="313690"/>
                  </a:lnTo>
                  <a:lnTo>
                    <a:pt x="61223" y="311150"/>
                  </a:lnTo>
                  <a:lnTo>
                    <a:pt x="61235" y="294640"/>
                  </a:lnTo>
                  <a:lnTo>
                    <a:pt x="58637" y="292100"/>
                  </a:lnTo>
                  <a:lnTo>
                    <a:pt x="38714" y="292100"/>
                  </a:lnTo>
                  <a:lnTo>
                    <a:pt x="39279" y="287020"/>
                  </a:lnTo>
                  <a:lnTo>
                    <a:pt x="46699" y="247650"/>
                  </a:lnTo>
                  <a:lnTo>
                    <a:pt x="47213" y="245110"/>
                  </a:lnTo>
                  <a:lnTo>
                    <a:pt x="47816" y="243840"/>
                  </a:lnTo>
                  <a:lnTo>
                    <a:pt x="48380" y="241300"/>
                  </a:lnTo>
                  <a:lnTo>
                    <a:pt x="51042" y="241300"/>
                  </a:lnTo>
                  <a:lnTo>
                    <a:pt x="51934" y="238760"/>
                  </a:lnTo>
                  <a:lnTo>
                    <a:pt x="51155" y="233679"/>
                  </a:lnTo>
                  <a:lnTo>
                    <a:pt x="51983" y="231140"/>
                  </a:lnTo>
                  <a:lnTo>
                    <a:pt x="52787" y="229870"/>
                  </a:lnTo>
                  <a:lnTo>
                    <a:pt x="53716" y="227329"/>
                  </a:lnTo>
                  <a:lnTo>
                    <a:pt x="58709" y="215900"/>
                  </a:lnTo>
                  <a:lnTo>
                    <a:pt x="64337" y="205740"/>
                  </a:lnTo>
                  <a:lnTo>
                    <a:pt x="70627" y="194310"/>
                  </a:lnTo>
                  <a:lnTo>
                    <a:pt x="77666" y="185420"/>
                  </a:lnTo>
                  <a:lnTo>
                    <a:pt x="79638" y="182879"/>
                  </a:lnTo>
                  <a:lnTo>
                    <a:pt x="81986" y="179070"/>
                  </a:lnTo>
                  <a:lnTo>
                    <a:pt x="83592" y="177800"/>
                  </a:lnTo>
                  <a:lnTo>
                    <a:pt x="85248" y="175260"/>
                  </a:lnTo>
                  <a:lnTo>
                    <a:pt x="88036" y="171450"/>
                  </a:lnTo>
                  <a:lnTo>
                    <a:pt x="118376" y="171450"/>
                  </a:lnTo>
                  <a:lnTo>
                    <a:pt x="117134" y="168910"/>
                  </a:lnTo>
                  <a:lnTo>
                    <a:pt x="116795" y="167640"/>
                  </a:lnTo>
                  <a:lnTo>
                    <a:pt x="116343" y="167640"/>
                  </a:lnTo>
                  <a:lnTo>
                    <a:pt x="112200" y="162560"/>
                  </a:lnTo>
                  <a:lnTo>
                    <a:pt x="108548" y="158750"/>
                  </a:lnTo>
                  <a:lnTo>
                    <a:pt x="104568" y="154940"/>
                  </a:lnTo>
                  <a:lnTo>
                    <a:pt x="131154" y="134620"/>
                  </a:lnTo>
                  <a:lnTo>
                    <a:pt x="159699" y="120650"/>
                  </a:lnTo>
                  <a:lnTo>
                    <a:pt x="190333" y="110490"/>
                  </a:lnTo>
                  <a:lnTo>
                    <a:pt x="223118" y="105410"/>
                  </a:lnTo>
                  <a:lnTo>
                    <a:pt x="363526" y="105410"/>
                  </a:lnTo>
                  <a:lnTo>
                    <a:pt x="348441" y="95250"/>
                  </a:lnTo>
                  <a:lnTo>
                    <a:pt x="332594" y="87629"/>
                  </a:lnTo>
                  <a:lnTo>
                    <a:pt x="299336" y="74929"/>
                  </a:lnTo>
                  <a:lnTo>
                    <a:pt x="282116" y="71120"/>
                  </a:lnTo>
                  <a:lnTo>
                    <a:pt x="264506" y="68579"/>
                  </a:lnTo>
                  <a:lnTo>
                    <a:pt x="264506" y="40640"/>
                  </a:lnTo>
                  <a:close/>
                </a:path>
                <a:path w="469900" h="541019">
                  <a:moveTo>
                    <a:pt x="235007" y="478790"/>
                  </a:moveTo>
                  <a:lnTo>
                    <a:pt x="228114" y="478790"/>
                  </a:lnTo>
                  <a:lnTo>
                    <a:pt x="226258" y="480060"/>
                  </a:lnTo>
                  <a:lnTo>
                    <a:pt x="224901" y="481329"/>
                  </a:lnTo>
                  <a:lnTo>
                    <a:pt x="223683" y="482600"/>
                  </a:lnTo>
                  <a:lnTo>
                    <a:pt x="223131" y="483870"/>
                  </a:lnTo>
                  <a:lnTo>
                    <a:pt x="223118" y="501650"/>
                  </a:lnTo>
                  <a:lnTo>
                    <a:pt x="245300" y="501650"/>
                  </a:lnTo>
                  <a:lnTo>
                    <a:pt x="245569" y="494029"/>
                  </a:lnTo>
                  <a:lnTo>
                    <a:pt x="245701" y="482600"/>
                  </a:lnTo>
                  <a:lnTo>
                    <a:pt x="243053" y="480060"/>
                  </a:lnTo>
                  <a:lnTo>
                    <a:pt x="235007" y="478790"/>
                  </a:lnTo>
                  <a:close/>
                </a:path>
                <a:path w="469900" h="541019">
                  <a:moveTo>
                    <a:pt x="367064" y="422910"/>
                  </a:moveTo>
                  <a:lnTo>
                    <a:pt x="363336" y="422910"/>
                  </a:lnTo>
                  <a:lnTo>
                    <a:pt x="356030" y="429260"/>
                  </a:lnTo>
                  <a:lnTo>
                    <a:pt x="352729" y="433070"/>
                  </a:lnTo>
                  <a:lnTo>
                    <a:pt x="351774" y="434340"/>
                  </a:lnTo>
                  <a:lnTo>
                    <a:pt x="351649" y="435610"/>
                  </a:lnTo>
                  <a:lnTo>
                    <a:pt x="351599" y="438150"/>
                  </a:lnTo>
                  <a:lnTo>
                    <a:pt x="352629" y="439420"/>
                  </a:lnTo>
                  <a:lnTo>
                    <a:pt x="364956" y="452120"/>
                  </a:lnTo>
                  <a:lnTo>
                    <a:pt x="364328" y="453390"/>
                  </a:lnTo>
                  <a:lnTo>
                    <a:pt x="337629" y="472440"/>
                  </a:lnTo>
                  <a:lnTo>
                    <a:pt x="308961" y="487679"/>
                  </a:lnTo>
                  <a:lnTo>
                    <a:pt x="278220" y="497840"/>
                  </a:lnTo>
                  <a:lnTo>
                    <a:pt x="245300" y="501650"/>
                  </a:lnTo>
                  <a:lnTo>
                    <a:pt x="365552" y="501650"/>
                  </a:lnTo>
                  <a:lnTo>
                    <a:pt x="388316" y="483870"/>
                  </a:lnTo>
                  <a:lnTo>
                    <a:pt x="389208" y="482600"/>
                  </a:lnTo>
                  <a:lnTo>
                    <a:pt x="390125" y="482600"/>
                  </a:lnTo>
                  <a:lnTo>
                    <a:pt x="391003" y="481329"/>
                  </a:lnTo>
                  <a:lnTo>
                    <a:pt x="400767" y="472440"/>
                  </a:lnTo>
                  <a:lnTo>
                    <a:pt x="409930" y="462279"/>
                  </a:lnTo>
                  <a:lnTo>
                    <a:pt x="418495" y="452120"/>
                  </a:lnTo>
                  <a:lnTo>
                    <a:pt x="426466" y="441960"/>
                  </a:lnTo>
                  <a:lnTo>
                    <a:pt x="426327" y="441960"/>
                  </a:lnTo>
                  <a:lnTo>
                    <a:pt x="429397" y="436879"/>
                  </a:lnTo>
                  <a:lnTo>
                    <a:pt x="380798" y="436879"/>
                  </a:lnTo>
                  <a:lnTo>
                    <a:pt x="377459" y="433070"/>
                  </a:lnTo>
                  <a:lnTo>
                    <a:pt x="374358" y="429260"/>
                  </a:lnTo>
                  <a:lnTo>
                    <a:pt x="367064" y="422910"/>
                  </a:lnTo>
                  <a:close/>
                </a:path>
                <a:path w="469900" h="541019">
                  <a:moveTo>
                    <a:pt x="454946" y="220979"/>
                  </a:moveTo>
                  <a:lnTo>
                    <a:pt x="413448" y="220979"/>
                  </a:lnTo>
                  <a:lnTo>
                    <a:pt x="414402" y="223520"/>
                  </a:lnTo>
                  <a:lnTo>
                    <a:pt x="416624" y="228600"/>
                  </a:lnTo>
                  <a:lnTo>
                    <a:pt x="417753" y="232410"/>
                  </a:lnTo>
                  <a:lnTo>
                    <a:pt x="418694" y="234950"/>
                  </a:lnTo>
                  <a:lnTo>
                    <a:pt x="420277" y="238760"/>
                  </a:lnTo>
                  <a:lnTo>
                    <a:pt x="420842" y="240029"/>
                  </a:lnTo>
                  <a:lnTo>
                    <a:pt x="422148" y="245110"/>
                  </a:lnTo>
                  <a:lnTo>
                    <a:pt x="423202" y="247650"/>
                  </a:lnTo>
                  <a:lnTo>
                    <a:pt x="423993" y="251460"/>
                  </a:lnTo>
                  <a:lnTo>
                    <a:pt x="424695" y="254000"/>
                  </a:lnTo>
                  <a:lnTo>
                    <a:pt x="425612" y="256540"/>
                  </a:lnTo>
                  <a:lnTo>
                    <a:pt x="426692" y="261620"/>
                  </a:lnTo>
                  <a:lnTo>
                    <a:pt x="426980" y="262890"/>
                  </a:lnTo>
                  <a:lnTo>
                    <a:pt x="427558" y="266700"/>
                  </a:lnTo>
                  <a:lnTo>
                    <a:pt x="428134" y="269240"/>
                  </a:lnTo>
                  <a:lnTo>
                    <a:pt x="429139" y="275590"/>
                  </a:lnTo>
                  <a:lnTo>
                    <a:pt x="429491" y="279400"/>
                  </a:lnTo>
                  <a:lnTo>
                    <a:pt x="431022" y="293370"/>
                  </a:lnTo>
                  <a:lnTo>
                    <a:pt x="411929" y="293370"/>
                  </a:lnTo>
                  <a:lnTo>
                    <a:pt x="409444" y="294640"/>
                  </a:lnTo>
                  <a:lnTo>
                    <a:pt x="408352" y="297179"/>
                  </a:lnTo>
                  <a:lnTo>
                    <a:pt x="408164" y="298450"/>
                  </a:lnTo>
                  <a:lnTo>
                    <a:pt x="408075" y="308610"/>
                  </a:lnTo>
                  <a:lnTo>
                    <a:pt x="408200" y="312420"/>
                  </a:lnTo>
                  <a:lnTo>
                    <a:pt x="410812" y="314960"/>
                  </a:lnTo>
                  <a:lnTo>
                    <a:pt x="430784" y="314960"/>
                  </a:lnTo>
                  <a:lnTo>
                    <a:pt x="430758" y="316229"/>
                  </a:lnTo>
                  <a:lnTo>
                    <a:pt x="425778" y="349250"/>
                  </a:lnTo>
                  <a:lnTo>
                    <a:pt x="415850" y="381000"/>
                  </a:lnTo>
                  <a:lnTo>
                    <a:pt x="400921" y="410210"/>
                  </a:lnTo>
                  <a:lnTo>
                    <a:pt x="380973" y="436879"/>
                  </a:lnTo>
                  <a:lnTo>
                    <a:pt x="429397" y="436879"/>
                  </a:lnTo>
                  <a:lnTo>
                    <a:pt x="443980" y="412750"/>
                  </a:lnTo>
                  <a:lnTo>
                    <a:pt x="457035" y="381000"/>
                  </a:lnTo>
                  <a:lnTo>
                    <a:pt x="465520" y="349250"/>
                  </a:lnTo>
                  <a:lnTo>
                    <a:pt x="469459" y="314960"/>
                  </a:lnTo>
                  <a:lnTo>
                    <a:pt x="469376" y="292100"/>
                  </a:lnTo>
                  <a:lnTo>
                    <a:pt x="468086" y="275590"/>
                  </a:lnTo>
                  <a:lnTo>
                    <a:pt x="465037" y="256540"/>
                  </a:lnTo>
                  <a:lnTo>
                    <a:pt x="460471" y="237490"/>
                  </a:lnTo>
                  <a:lnTo>
                    <a:pt x="456504" y="224790"/>
                  </a:lnTo>
                  <a:lnTo>
                    <a:pt x="454946" y="220979"/>
                  </a:lnTo>
                  <a:close/>
                </a:path>
                <a:path w="469900" h="541019">
                  <a:moveTo>
                    <a:pt x="106050" y="421640"/>
                  </a:moveTo>
                  <a:lnTo>
                    <a:pt x="103362" y="421640"/>
                  </a:lnTo>
                  <a:lnTo>
                    <a:pt x="100915" y="422910"/>
                  </a:lnTo>
                  <a:lnTo>
                    <a:pt x="99496" y="422910"/>
                  </a:lnTo>
                  <a:lnTo>
                    <a:pt x="95116" y="427990"/>
                  </a:lnTo>
                  <a:lnTo>
                    <a:pt x="91488" y="431800"/>
                  </a:lnTo>
                  <a:lnTo>
                    <a:pt x="87710" y="435610"/>
                  </a:lnTo>
                  <a:lnTo>
                    <a:pt x="118163" y="435610"/>
                  </a:lnTo>
                  <a:lnTo>
                    <a:pt x="118176" y="434340"/>
                  </a:lnTo>
                  <a:lnTo>
                    <a:pt x="111949" y="427990"/>
                  </a:lnTo>
                  <a:lnTo>
                    <a:pt x="110129" y="426720"/>
                  </a:lnTo>
                  <a:lnTo>
                    <a:pt x="106050" y="421640"/>
                  </a:lnTo>
                  <a:close/>
                </a:path>
                <a:path w="469900" h="541019">
                  <a:moveTo>
                    <a:pt x="429126" y="171450"/>
                  </a:moveTo>
                  <a:lnTo>
                    <a:pt x="381387" y="171450"/>
                  </a:lnTo>
                  <a:lnTo>
                    <a:pt x="384074" y="175260"/>
                  </a:lnTo>
                  <a:lnTo>
                    <a:pt x="386020" y="177800"/>
                  </a:lnTo>
                  <a:lnTo>
                    <a:pt x="388994" y="181610"/>
                  </a:lnTo>
                  <a:lnTo>
                    <a:pt x="394799" y="189229"/>
                  </a:lnTo>
                  <a:lnTo>
                    <a:pt x="400181" y="196850"/>
                  </a:lnTo>
                  <a:lnTo>
                    <a:pt x="405142" y="205740"/>
                  </a:lnTo>
                  <a:lnTo>
                    <a:pt x="409683" y="213360"/>
                  </a:lnTo>
                  <a:lnTo>
                    <a:pt x="411238" y="217170"/>
                  </a:lnTo>
                  <a:lnTo>
                    <a:pt x="413485" y="222250"/>
                  </a:lnTo>
                  <a:lnTo>
                    <a:pt x="413448" y="220979"/>
                  </a:lnTo>
                  <a:lnTo>
                    <a:pt x="454946" y="220979"/>
                  </a:lnTo>
                  <a:lnTo>
                    <a:pt x="451829" y="213360"/>
                  </a:lnTo>
                  <a:lnTo>
                    <a:pt x="446522" y="200660"/>
                  </a:lnTo>
                  <a:lnTo>
                    <a:pt x="440663" y="189229"/>
                  </a:lnTo>
                  <a:lnTo>
                    <a:pt x="429126" y="171450"/>
                  </a:lnTo>
                  <a:close/>
                </a:path>
                <a:path w="469900" h="541019">
                  <a:moveTo>
                    <a:pt x="118376" y="171450"/>
                  </a:moveTo>
                  <a:lnTo>
                    <a:pt x="88237" y="171450"/>
                  </a:lnTo>
                  <a:lnTo>
                    <a:pt x="91300" y="175260"/>
                  </a:lnTo>
                  <a:lnTo>
                    <a:pt x="94161" y="177800"/>
                  </a:lnTo>
                  <a:lnTo>
                    <a:pt x="98505" y="182879"/>
                  </a:lnTo>
                  <a:lnTo>
                    <a:pt x="99334" y="182879"/>
                  </a:lnTo>
                  <a:lnTo>
                    <a:pt x="102924" y="186690"/>
                  </a:lnTo>
                  <a:lnTo>
                    <a:pt x="106300" y="185420"/>
                  </a:lnTo>
                  <a:lnTo>
                    <a:pt x="117585" y="173990"/>
                  </a:lnTo>
                  <a:lnTo>
                    <a:pt x="118376" y="171450"/>
                  </a:lnTo>
                  <a:close/>
                </a:path>
                <a:path w="469900" h="541019">
                  <a:moveTo>
                    <a:pt x="363526" y="105410"/>
                  </a:moveTo>
                  <a:lnTo>
                    <a:pt x="246405" y="105410"/>
                  </a:lnTo>
                  <a:lnTo>
                    <a:pt x="279131" y="110490"/>
                  </a:lnTo>
                  <a:lnTo>
                    <a:pt x="309751" y="120650"/>
                  </a:lnTo>
                  <a:lnTo>
                    <a:pt x="338351" y="134620"/>
                  </a:lnTo>
                  <a:lnTo>
                    <a:pt x="365018" y="154940"/>
                  </a:lnTo>
                  <a:lnTo>
                    <a:pt x="364228" y="156210"/>
                  </a:lnTo>
                  <a:lnTo>
                    <a:pt x="365332" y="156210"/>
                  </a:lnTo>
                  <a:lnTo>
                    <a:pt x="355742" y="165100"/>
                  </a:lnTo>
                  <a:lnTo>
                    <a:pt x="354788" y="166370"/>
                  </a:lnTo>
                  <a:lnTo>
                    <a:pt x="352516" y="168910"/>
                  </a:lnTo>
                  <a:lnTo>
                    <a:pt x="351887" y="171450"/>
                  </a:lnTo>
                  <a:lnTo>
                    <a:pt x="351988" y="172720"/>
                  </a:lnTo>
                  <a:lnTo>
                    <a:pt x="352340" y="173990"/>
                  </a:lnTo>
                  <a:lnTo>
                    <a:pt x="353231" y="175260"/>
                  </a:lnTo>
                  <a:lnTo>
                    <a:pt x="356431" y="179070"/>
                  </a:lnTo>
                  <a:lnTo>
                    <a:pt x="358215" y="180340"/>
                  </a:lnTo>
                  <a:lnTo>
                    <a:pt x="363663" y="185420"/>
                  </a:lnTo>
                  <a:lnTo>
                    <a:pt x="367441" y="185420"/>
                  </a:lnTo>
                  <a:lnTo>
                    <a:pt x="372889" y="180340"/>
                  </a:lnTo>
                  <a:lnTo>
                    <a:pt x="377886" y="175260"/>
                  </a:lnTo>
                  <a:lnTo>
                    <a:pt x="381387" y="171450"/>
                  </a:lnTo>
                  <a:lnTo>
                    <a:pt x="429126" y="171450"/>
                  </a:lnTo>
                  <a:lnTo>
                    <a:pt x="417515" y="153670"/>
                  </a:lnTo>
                  <a:lnTo>
                    <a:pt x="434412" y="135890"/>
                  </a:lnTo>
                  <a:lnTo>
                    <a:pt x="457278" y="135890"/>
                  </a:lnTo>
                  <a:lnTo>
                    <a:pt x="460898" y="132079"/>
                  </a:lnTo>
                  <a:lnTo>
                    <a:pt x="460723" y="127000"/>
                  </a:lnTo>
                  <a:lnTo>
                    <a:pt x="391342" y="127000"/>
                  </a:lnTo>
                  <a:lnTo>
                    <a:pt x="377833" y="115570"/>
                  </a:lnTo>
                  <a:lnTo>
                    <a:pt x="363526" y="105410"/>
                  </a:lnTo>
                  <a:close/>
                </a:path>
                <a:path w="469900" h="541019">
                  <a:moveTo>
                    <a:pt x="457278" y="135890"/>
                  </a:moveTo>
                  <a:lnTo>
                    <a:pt x="434412" y="135890"/>
                  </a:lnTo>
                  <a:lnTo>
                    <a:pt x="434700" y="137160"/>
                  </a:lnTo>
                  <a:lnTo>
                    <a:pt x="435089" y="137160"/>
                  </a:lnTo>
                  <a:lnTo>
                    <a:pt x="441617" y="143510"/>
                  </a:lnTo>
                  <a:lnTo>
                    <a:pt x="450039" y="143510"/>
                  </a:lnTo>
                  <a:lnTo>
                    <a:pt x="457278" y="135890"/>
                  </a:lnTo>
                  <a:close/>
                </a:path>
                <a:path w="469900" h="541019">
                  <a:moveTo>
                    <a:pt x="246405" y="105410"/>
                  </a:moveTo>
                  <a:lnTo>
                    <a:pt x="223118" y="105410"/>
                  </a:lnTo>
                  <a:lnTo>
                    <a:pt x="223131" y="125729"/>
                  </a:lnTo>
                  <a:lnTo>
                    <a:pt x="225366" y="128270"/>
                  </a:lnTo>
                  <a:lnTo>
                    <a:pt x="243530" y="128270"/>
                  </a:lnTo>
                  <a:lnTo>
                    <a:pt x="246267" y="125729"/>
                  </a:lnTo>
                  <a:lnTo>
                    <a:pt x="246381" y="120650"/>
                  </a:lnTo>
                  <a:lnTo>
                    <a:pt x="246405" y="105410"/>
                  </a:lnTo>
                  <a:close/>
                </a:path>
                <a:path w="469900" h="541019">
                  <a:moveTo>
                    <a:pt x="416838" y="80010"/>
                  </a:moveTo>
                  <a:lnTo>
                    <a:pt x="408339" y="80010"/>
                  </a:lnTo>
                  <a:lnTo>
                    <a:pt x="397644" y="90170"/>
                  </a:lnTo>
                  <a:lnTo>
                    <a:pt x="397732" y="99060"/>
                  </a:lnTo>
                  <a:lnTo>
                    <a:pt x="404924" y="106679"/>
                  </a:lnTo>
                  <a:lnTo>
                    <a:pt x="406682" y="107950"/>
                  </a:lnTo>
                  <a:lnTo>
                    <a:pt x="408151" y="109220"/>
                  </a:lnTo>
                  <a:lnTo>
                    <a:pt x="391342" y="127000"/>
                  </a:lnTo>
                  <a:lnTo>
                    <a:pt x="460723" y="127000"/>
                  </a:lnTo>
                  <a:lnTo>
                    <a:pt x="460635" y="124460"/>
                  </a:lnTo>
                  <a:lnTo>
                    <a:pt x="438651" y="101600"/>
                  </a:lnTo>
                  <a:lnTo>
                    <a:pt x="430584" y="93979"/>
                  </a:lnTo>
                  <a:lnTo>
                    <a:pt x="416838" y="80010"/>
                  </a:lnTo>
                  <a:close/>
                </a:path>
                <a:path w="469900" h="541019">
                  <a:moveTo>
                    <a:pt x="286962" y="0"/>
                  </a:moveTo>
                  <a:lnTo>
                    <a:pt x="183386" y="0"/>
                  </a:lnTo>
                  <a:lnTo>
                    <a:pt x="178851" y="3810"/>
                  </a:lnTo>
                  <a:lnTo>
                    <a:pt x="174697" y="10160"/>
                  </a:lnTo>
                  <a:lnTo>
                    <a:pt x="173170" y="17779"/>
                  </a:lnTo>
                  <a:lnTo>
                    <a:pt x="174646" y="26670"/>
                  </a:lnTo>
                  <a:lnTo>
                    <a:pt x="178722" y="33020"/>
                  </a:lnTo>
                  <a:lnTo>
                    <a:pt x="184817" y="38100"/>
                  </a:lnTo>
                  <a:lnTo>
                    <a:pt x="192351" y="40640"/>
                  </a:lnTo>
                  <a:lnTo>
                    <a:pt x="273243" y="40640"/>
                  </a:lnTo>
                  <a:lnTo>
                    <a:pt x="284091" y="38100"/>
                  </a:lnTo>
                  <a:lnTo>
                    <a:pt x="292013" y="31750"/>
                  </a:lnTo>
                  <a:lnTo>
                    <a:pt x="296061" y="22860"/>
                  </a:lnTo>
                  <a:lnTo>
                    <a:pt x="295286" y="11429"/>
                  </a:lnTo>
                  <a:lnTo>
                    <a:pt x="292012" y="5079"/>
                  </a:lnTo>
                  <a:lnTo>
                    <a:pt x="286962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14">
              <a:extLst>
                <a:ext uri="{FF2B5EF4-FFF2-40B4-BE49-F238E27FC236}">
                  <a16:creationId xmlns:a16="http://schemas.microsoft.com/office/drawing/2014/main" id="{FA9F972C-F1B6-4FFA-8D99-57F6D73768AB}"/>
                </a:ext>
              </a:extLst>
            </p:cNvPr>
            <p:cNvSpPr txBox="1"/>
            <p:nvPr/>
          </p:nvSpPr>
          <p:spPr>
            <a:xfrm>
              <a:off x="12407107" y="798703"/>
              <a:ext cx="17716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cs-CZ" sz="1200">
                  <a:solidFill>
                    <a:srgbClr val="00A0F0"/>
                  </a:solidFill>
                  <a:cs typeface="Source Sans Pro"/>
                </a:rPr>
                <a:t>10</a:t>
              </a:r>
              <a:endParaRPr sz="1200" dirty="0">
                <a:cs typeface="Source Sans Pro"/>
              </a:endParaRPr>
            </a:p>
          </p:txBody>
        </p:sp>
        <p:sp>
          <p:nvSpPr>
            <p:cNvPr id="26" name="object 15">
              <a:extLst>
                <a:ext uri="{FF2B5EF4-FFF2-40B4-BE49-F238E27FC236}">
                  <a16:creationId xmlns:a16="http://schemas.microsoft.com/office/drawing/2014/main" id="{5FB5679F-8E4B-4559-A462-5D527AE22126}"/>
                </a:ext>
              </a:extLst>
            </p:cNvPr>
            <p:cNvSpPr txBox="1"/>
            <p:nvPr/>
          </p:nvSpPr>
          <p:spPr>
            <a:xfrm>
              <a:off x="12369006" y="925703"/>
              <a:ext cx="27305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27" name="object 11">
            <a:extLst>
              <a:ext uri="{FF2B5EF4-FFF2-40B4-BE49-F238E27FC236}">
                <a16:creationId xmlns:a16="http://schemas.microsoft.com/office/drawing/2014/main" id="{D6FA1410-2181-4104-85D0-A162C07FA1AB}"/>
              </a:ext>
            </a:extLst>
          </p:cNvPr>
          <p:cNvSpPr/>
          <p:nvPr/>
        </p:nvSpPr>
        <p:spPr>
          <a:xfrm>
            <a:off x="-19844" y="7175500"/>
            <a:ext cx="5486400" cy="828000"/>
          </a:xfrm>
          <a:custGeom>
            <a:avLst/>
            <a:gdLst/>
            <a:ahLst/>
            <a:cxnLst/>
            <a:rect l="l" t="t" r="r" b="b"/>
            <a:pathLst>
              <a:path w="2588895" h="437515">
                <a:moveTo>
                  <a:pt x="2369985" y="0"/>
                </a:moveTo>
                <a:lnTo>
                  <a:pt x="0" y="0"/>
                </a:lnTo>
                <a:lnTo>
                  <a:pt x="0" y="437153"/>
                </a:lnTo>
                <a:lnTo>
                  <a:pt x="2369985" y="437153"/>
                </a:lnTo>
                <a:lnTo>
                  <a:pt x="2420102" y="431380"/>
                </a:lnTo>
                <a:lnTo>
                  <a:pt x="2466109" y="414936"/>
                </a:lnTo>
                <a:lnTo>
                  <a:pt x="2506693" y="389134"/>
                </a:lnTo>
                <a:lnTo>
                  <a:pt x="2540543" y="355285"/>
                </a:lnTo>
                <a:lnTo>
                  <a:pt x="2566345" y="314701"/>
                </a:lnTo>
                <a:lnTo>
                  <a:pt x="2582789" y="268694"/>
                </a:lnTo>
                <a:lnTo>
                  <a:pt x="2588562" y="218577"/>
                </a:lnTo>
                <a:lnTo>
                  <a:pt x="2582789" y="168459"/>
                </a:lnTo>
                <a:lnTo>
                  <a:pt x="2566345" y="122452"/>
                </a:lnTo>
                <a:lnTo>
                  <a:pt x="2540543" y="81868"/>
                </a:lnTo>
                <a:lnTo>
                  <a:pt x="2506693" y="48018"/>
                </a:lnTo>
                <a:lnTo>
                  <a:pt x="2466109" y="22216"/>
                </a:lnTo>
                <a:lnTo>
                  <a:pt x="2420102" y="5772"/>
                </a:lnTo>
                <a:lnTo>
                  <a:pt x="2369985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9A8F07E2-78DF-4EFF-9E57-5D7C62E61B22}"/>
              </a:ext>
            </a:extLst>
          </p:cNvPr>
          <p:cNvSpPr txBox="1"/>
          <p:nvPr/>
        </p:nvSpPr>
        <p:spPr>
          <a:xfrm>
            <a:off x="646112" y="7367645"/>
            <a:ext cx="893524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7. </a:t>
            </a:r>
            <a:r>
              <a:rPr lang="en-US" sz="2800" b="0" spc="-5" dirty="0">
                <a:solidFill>
                  <a:srgbClr val="FFFFFF"/>
                </a:solidFill>
                <a:cs typeface="Source Sans Pro Light"/>
              </a:rPr>
              <a:t>Activity </a:t>
            </a: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– How do </a:t>
            </a:r>
            <a:r>
              <a:rPr lang="en-US" sz="2800" b="0" spc="-10" dirty="0">
                <a:solidFill>
                  <a:srgbClr val="FFFFFF"/>
                </a:solidFill>
                <a:cs typeface="Source Sans Pro Light"/>
              </a:rPr>
              <a:t>cells</a:t>
            </a:r>
            <a:r>
              <a:rPr lang="en-US" sz="2800" b="0" spc="-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b="0" spc="-10" dirty="0">
                <a:solidFill>
                  <a:srgbClr val="FFFFFF"/>
                </a:solidFill>
                <a:cs typeface="Source Sans Pro Light"/>
              </a:rPr>
              <a:t>reproduce?</a:t>
            </a:r>
            <a:endParaRPr lang="en-US" sz="2800" dirty="0">
              <a:cs typeface="Source Sans Pro Ligh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909F70-B168-48FF-A107-2E82EA8B8737}"/>
              </a:ext>
            </a:extLst>
          </p:cNvPr>
          <p:cNvGrpSpPr/>
          <p:nvPr/>
        </p:nvGrpSpPr>
        <p:grpSpPr>
          <a:xfrm>
            <a:off x="17016412" y="7404100"/>
            <a:ext cx="469900" cy="541020"/>
            <a:chOff x="12267581" y="683761"/>
            <a:chExt cx="469900" cy="541020"/>
          </a:xfrm>
        </p:grpSpPr>
        <p:sp>
          <p:nvSpPr>
            <p:cNvPr id="30" name="object 12">
              <a:extLst>
                <a:ext uri="{FF2B5EF4-FFF2-40B4-BE49-F238E27FC236}">
                  <a16:creationId xmlns:a16="http://schemas.microsoft.com/office/drawing/2014/main" id="{E1B85A2E-E8C5-4201-96CD-C2E701D4F138}"/>
                </a:ext>
              </a:extLst>
            </p:cNvPr>
            <p:cNvSpPr/>
            <p:nvPr/>
          </p:nvSpPr>
          <p:spPr>
            <a:xfrm>
              <a:off x="12267581" y="683761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506" y="40640"/>
                  </a:moveTo>
                  <a:lnTo>
                    <a:pt x="200524" y="40640"/>
                  </a:lnTo>
                  <a:lnTo>
                    <a:pt x="204754" y="41910"/>
                  </a:lnTo>
                  <a:lnTo>
                    <a:pt x="204754" y="68579"/>
                  </a:lnTo>
                  <a:lnTo>
                    <a:pt x="202845" y="68579"/>
                  </a:lnTo>
                  <a:lnTo>
                    <a:pt x="195653" y="69850"/>
                  </a:lnTo>
                  <a:lnTo>
                    <a:pt x="154676" y="80010"/>
                  </a:lnTo>
                  <a:lnTo>
                    <a:pt x="102999" y="106679"/>
                  </a:lnTo>
                  <a:lnTo>
                    <a:pt x="63708" y="140970"/>
                  </a:lnTo>
                  <a:lnTo>
                    <a:pt x="36740" y="175260"/>
                  </a:lnTo>
                  <a:lnTo>
                    <a:pt x="16325" y="215900"/>
                  </a:lnTo>
                  <a:lnTo>
                    <a:pt x="3849" y="260350"/>
                  </a:lnTo>
                  <a:lnTo>
                    <a:pt x="0" y="308610"/>
                  </a:lnTo>
                  <a:lnTo>
                    <a:pt x="108" y="316229"/>
                  </a:lnTo>
                  <a:lnTo>
                    <a:pt x="12339" y="381000"/>
                  </a:lnTo>
                  <a:lnTo>
                    <a:pt x="40557" y="438150"/>
                  </a:lnTo>
                  <a:lnTo>
                    <a:pt x="94974" y="495300"/>
                  </a:lnTo>
                  <a:lnTo>
                    <a:pt x="133206" y="518160"/>
                  </a:lnTo>
                  <a:lnTo>
                    <a:pt x="175287" y="533400"/>
                  </a:lnTo>
                  <a:lnTo>
                    <a:pt x="221161" y="541020"/>
                  </a:lnTo>
                  <a:lnTo>
                    <a:pt x="253673" y="541020"/>
                  </a:lnTo>
                  <a:lnTo>
                    <a:pt x="285884" y="535940"/>
                  </a:lnTo>
                  <a:lnTo>
                    <a:pt x="314319" y="527050"/>
                  </a:lnTo>
                  <a:lnTo>
                    <a:pt x="340881" y="515620"/>
                  </a:lnTo>
                  <a:lnTo>
                    <a:pt x="365552" y="501650"/>
                  </a:lnTo>
                  <a:lnTo>
                    <a:pt x="214605" y="501650"/>
                  </a:lnTo>
                  <a:lnTo>
                    <a:pt x="197950" y="499110"/>
                  </a:lnTo>
                  <a:lnTo>
                    <a:pt x="189804" y="496570"/>
                  </a:lnTo>
                  <a:lnTo>
                    <a:pt x="186928" y="496570"/>
                  </a:lnTo>
                  <a:lnTo>
                    <a:pt x="180665" y="495300"/>
                  </a:lnTo>
                  <a:lnTo>
                    <a:pt x="176296" y="494029"/>
                  </a:lnTo>
                  <a:lnTo>
                    <a:pt x="171739" y="491490"/>
                  </a:lnTo>
                  <a:lnTo>
                    <a:pt x="167246" y="490220"/>
                  </a:lnTo>
                  <a:lnTo>
                    <a:pt x="159601" y="487679"/>
                  </a:lnTo>
                  <a:lnTo>
                    <a:pt x="155935" y="486410"/>
                  </a:lnTo>
                  <a:lnTo>
                    <a:pt x="151843" y="483870"/>
                  </a:lnTo>
                  <a:lnTo>
                    <a:pt x="148466" y="482600"/>
                  </a:lnTo>
                  <a:lnTo>
                    <a:pt x="146457" y="481329"/>
                  </a:lnTo>
                  <a:lnTo>
                    <a:pt x="138826" y="477520"/>
                  </a:lnTo>
                  <a:lnTo>
                    <a:pt x="133314" y="473710"/>
                  </a:lnTo>
                  <a:lnTo>
                    <a:pt x="127917" y="471170"/>
                  </a:lnTo>
                  <a:lnTo>
                    <a:pt x="127955" y="469900"/>
                  </a:lnTo>
                  <a:lnTo>
                    <a:pt x="122908" y="467360"/>
                  </a:lnTo>
                  <a:lnTo>
                    <a:pt x="120284" y="464820"/>
                  </a:lnTo>
                  <a:lnTo>
                    <a:pt x="119594" y="464820"/>
                  </a:lnTo>
                  <a:lnTo>
                    <a:pt x="118765" y="463550"/>
                  </a:lnTo>
                  <a:lnTo>
                    <a:pt x="112175" y="458470"/>
                  </a:lnTo>
                  <a:lnTo>
                    <a:pt x="104128" y="452120"/>
                  </a:lnTo>
                  <a:lnTo>
                    <a:pt x="103915" y="452120"/>
                  </a:lnTo>
                  <a:lnTo>
                    <a:pt x="118138" y="438150"/>
                  </a:lnTo>
                  <a:lnTo>
                    <a:pt x="118163" y="435610"/>
                  </a:lnTo>
                  <a:lnTo>
                    <a:pt x="87509" y="435610"/>
                  </a:lnTo>
                  <a:lnTo>
                    <a:pt x="84810" y="431800"/>
                  </a:lnTo>
                  <a:lnTo>
                    <a:pt x="82274" y="429260"/>
                  </a:lnTo>
                  <a:lnTo>
                    <a:pt x="79801" y="425450"/>
                  </a:lnTo>
                  <a:lnTo>
                    <a:pt x="63386" y="401320"/>
                  </a:lnTo>
                  <a:lnTo>
                    <a:pt x="51081" y="374650"/>
                  </a:lnTo>
                  <a:lnTo>
                    <a:pt x="42856" y="345440"/>
                  </a:lnTo>
                  <a:lnTo>
                    <a:pt x="38677" y="314960"/>
                  </a:lnTo>
                  <a:lnTo>
                    <a:pt x="56817" y="314960"/>
                  </a:lnTo>
                  <a:lnTo>
                    <a:pt x="58084" y="313690"/>
                  </a:lnTo>
                  <a:lnTo>
                    <a:pt x="60193" y="313690"/>
                  </a:lnTo>
                  <a:lnTo>
                    <a:pt x="61223" y="311150"/>
                  </a:lnTo>
                  <a:lnTo>
                    <a:pt x="61235" y="294640"/>
                  </a:lnTo>
                  <a:lnTo>
                    <a:pt x="58637" y="292100"/>
                  </a:lnTo>
                  <a:lnTo>
                    <a:pt x="38714" y="292100"/>
                  </a:lnTo>
                  <a:lnTo>
                    <a:pt x="39279" y="287020"/>
                  </a:lnTo>
                  <a:lnTo>
                    <a:pt x="46699" y="247650"/>
                  </a:lnTo>
                  <a:lnTo>
                    <a:pt x="47213" y="245110"/>
                  </a:lnTo>
                  <a:lnTo>
                    <a:pt x="47816" y="243840"/>
                  </a:lnTo>
                  <a:lnTo>
                    <a:pt x="48380" y="241300"/>
                  </a:lnTo>
                  <a:lnTo>
                    <a:pt x="51042" y="241300"/>
                  </a:lnTo>
                  <a:lnTo>
                    <a:pt x="51934" y="238760"/>
                  </a:lnTo>
                  <a:lnTo>
                    <a:pt x="51155" y="233679"/>
                  </a:lnTo>
                  <a:lnTo>
                    <a:pt x="51983" y="231140"/>
                  </a:lnTo>
                  <a:lnTo>
                    <a:pt x="52787" y="229870"/>
                  </a:lnTo>
                  <a:lnTo>
                    <a:pt x="53716" y="227329"/>
                  </a:lnTo>
                  <a:lnTo>
                    <a:pt x="58709" y="215900"/>
                  </a:lnTo>
                  <a:lnTo>
                    <a:pt x="64337" y="205740"/>
                  </a:lnTo>
                  <a:lnTo>
                    <a:pt x="70627" y="194310"/>
                  </a:lnTo>
                  <a:lnTo>
                    <a:pt x="77666" y="185420"/>
                  </a:lnTo>
                  <a:lnTo>
                    <a:pt x="79638" y="182879"/>
                  </a:lnTo>
                  <a:lnTo>
                    <a:pt x="81986" y="179070"/>
                  </a:lnTo>
                  <a:lnTo>
                    <a:pt x="83592" y="177800"/>
                  </a:lnTo>
                  <a:lnTo>
                    <a:pt x="85248" y="175260"/>
                  </a:lnTo>
                  <a:lnTo>
                    <a:pt x="88036" y="171450"/>
                  </a:lnTo>
                  <a:lnTo>
                    <a:pt x="118376" y="171450"/>
                  </a:lnTo>
                  <a:lnTo>
                    <a:pt x="117134" y="168910"/>
                  </a:lnTo>
                  <a:lnTo>
                    <a:pt x="116795" y="167640"/>
                  </a:lnTo>
                  <a:lnTo>
                    <a:pt x="116343" y="167640"/>
                  </a:lnTo>
                  <a:lnTo>
                    <a:pt x="112200" y="162560"/>
                  </a:lnTo>
                  <a:lnTo>
                    <a:pt x="108548" y="158750"/>
                  </a:lnTo>
                  <a:lnTo>
                    <a:pt x="104568" y="154940"/>
                  </a:lnTo>
                  <a:lnTo>
                    <a:pt x="131154" y="134620"/>
                  </a:lnTo>
                  <a:lnTo>
                    <a:pt x="159699" y="120650"/>
                  </a:lnTo>
                  <a:lnTo>
                    <a:pt x="190333" y="110490"/>
                  </a:lnTo>
                  <a:lnTo>
                    <a:pt x="223118" y="105410"/>
                  </a:lnTo>
                  <a:lnTo>
                    <a:pt x="363526" y="105410"/>
                  </a:lnTo>
                  <a:lnTo>
                    <a:pt x="348441" y="95250"/>
                  </a:lnTo>
                  <a:lnTo>
                    <a:pt x="332594" y="87629"/>
                  </a:lnTo>
                  <a:lnTo>
                    <a:pt x="299336" y="74929"/>
                  </a:lnTo>
                  <a:lnTo>
                    <a:pt x="282116" y="71120"/>
                  </a:lnTo>
                  <a:lnTo>
                    <a:pt x="264506" y="68579"/>
                  </a:lnTo>
                  <a:lnTo>
                    <a:pt x="264506" y="40640"/>
                  </a:lnTo>
                  <a:close/>
                </a:path>
                <a:path w="469900" h="541019">
                  <a:moveTo>
                    <a:pt x="235007" y="478790"/>
                  </a:moveTo>
                  <a:lnTo>
                    <a:pt x="228114" y="478790"/>
                  </a:lnTo>
                  <a:lnTo>
                    <a:pt x="226258" y="480060"/>
                  </a:lnTo>
                  <a:lnTo>
                    <a:pt x="224901" y="481329"/>
                  </a:lnTo>
                  <a:lnTo>
                    <a:pt x="223683" y="482600"/>
                  </a:lnTo>
                  <a:lnTo>
                    <a:pt x="223131" y="483870"/>
                  </a:lnTo>
                  <a:lnTo>
                    <a:pt x="223118" y="501650"/>
                  </a:lnTo>
                  <a:lnTo>
                    <a:pt x="245300" y="501650"/>
                  </a:lnTo>
                  <a:lnTo>
                    <a:pt x="245569" y="494029"/>
                  </a:lnTo>
                  <a:lnTo>
                    <a:pt x="245701" y="482600"/>
                  </a:lnTo>
                  <a:lnTo>
                    <a:pt x="243053" y="480060"/>
                  </a:lnTo>
                  <a:lnTo>
                    <a:pt x="235007" y="478790"/>
                  </a:lnTo>
                  <a:close/>
                </a:path>
                <a:path w="469900" h="541019">
                  <a:moveTo>
                    <a:pt x="367064" y="422910"/>
                  </a:moveTo>
                  <a:lnTo>
                    <a:pt x="363336" y="422910"/>
                  </a:lnTo>
                  <a:lnTo>
                    <a:pt x="356030" y="429260"/>
                  </a:lnTo>
                  <a:lnTo>
                    <a:pt x="352729" y="433070"/>
                  </a:lnTo>
                  <a:lnTo>
                    <a:pt x="351774" y="434340"/>
                  </a:lnTo>
                  <a:lnTo>
                    <a:pt x="351649" y="435610"/>
                  </a:lnTo>
                  <a:lnTo>
                    <a:pt x="351599" y="438150"/>
                  </a:lnTo>
                  <a:lnTo>
                    <a:pt x="352629" y="439420"/>
                  </a:lnTo>
                  <a:lnTo>
                    <a:pt x="364956" y="452120"/>
                  </a:lnTo>
                  <a:lnTo>
                    <a:pt x="364328" y="453390"/>
                  </a:lnTo>
                  <a:lnTo>
                    <a:pt x="337629" y="472440"/>
                  </a:lnTo>
                  <a:lnTo>
                    <a:pt x="308961" y="487679"/>
                  </a:lnTo>
                  <a:lnTo>
                    <a:pt x="278220" y="497840"/>
                  </a:lnTo>
                  <a:lnTo>
                    <a:pt x="245300" y="501650"/>
                  </a:lnTo>
                  <a:lnTo>
                    <a:pt x="365552" y="501650"/>
                  </a:lnTo>
                  <a:lnTo>
                    <a:pt x="388316" y="483870"/>
                  </a:lnTo>
                  <a:lnTo>
                    <a:pt x="389208" y="482600"/>
                  </a:lnTo>
                  <a:lnTo>
                    <a:pt x="390125" y="482600"/>
                  </a:lnTo>
                  <a:lnTo>
                    <a:pt x="391003" y="481329"/>
                  </a:lnTo>
                  <a:lnTo>
                    <a:pt x="400767" y="472440"/>
                  </a:lnTo>
                  <a:lnTo>
                    <a:pt x="409930" y="462279"/>
                  </a:lnTo>
                  <a:lnTo>
                    <a:pt x="418495" y="452120"/>
                  </a:lnTo>
                  <a:lnTo>
                    <a:pt x="426466" y="441960"/>
                  </a:lnTo>
                  <a:lnTo>
                    <a:pt x="426327" y="441960"/>
                  </a:lnTo>
                  <a:lnTo>
                    <a:pt x="429397" y="436879"/>
                  </a:lnTo>
                  <a:lnTo>
                    <a:pt x="380798" y="436879"/>
                  </a:lnTo>
                  <a:lnTo>
                    <a:pt x="377459" y="433070"/>
                  </a:lnTo>
                  <a:lnTo>
                    <a:pt x="374358" y="429260"/>
                  </a:lnTo>
                  <a:lnTo>
                    <a:pt x="367064" y="422910"/>
                  </a:lnTo>
                  <a:close/>
                </a:path>
                <a:path w="469900" h="541019">
                  <a:moveTo>
                    <a:pt x="454946" y="220979"/>
                  </a:moveTo>
                  <a:lnTo>
                    <a:pt x="413448" y="220979"/>
                  </a:lnTo>
                  <a:lnTo>
                    <a:pt x="414402" y="223520"/>
                  </a:lnTo>
                  <a:lnTo>
                    <a:pt x="416624" y="228600"/>
                  </a:lnTo>
                  <a:lnTo>
                    <a:pt x="417753" y="232410"/>
                  </a:lnTo>
                  <a:lnTo>
                    <a:pt x="418694" y="234950"/>
                  </a:lnTo>
                  <a:lnTo>
                    <a:pt x="420277" y="238760"/>
                  </a:lnTo>
                  <a:lnTo>
                    <a:pt x="420842" y="240029"/>
                  </a:lnTo>
                  <a:lnTo>
                    <a:pt x="422148" y="245110"/>
                  </a:lnTo>
                  <a:lnTo>
                    <a:pt x="423202" y="247650"/>
                  </a:lnTo>
                  <a:lnTo>
                    <a:pt x="423993" y="251460"/>
                  </a:lnTo>
                  <a:lnTo>
                    <a:pt x="424695" y="254000"/>
                  </a:lnTo>
                  <a:lnTo>
                    <a:pt x="425612" y="256540"/>
                  </a:lnTo>
                  <a:lnTo>
                    <a:pt x="426692" y="261620"/>
                  </a:lnTo>
                  <a:lnTo>
                    <a:pt x="426980" y="262890"/>
                  </a:lnTo>
                  <a:lnTo>
                    <a:pt x="427558" y="266700"/>
                  </a:lnTo>
                  <a:lnTo>
                    <a:pt x="428134" y="269240"/>
                  </a:lnTo>
                  <a:lnTo>
                    <a:pt x="429139" y="275590"/>
                  </a:lnTo>
                  <a:lnTo>
                    <a:pt x="429491" y="279400"/>
                  </a:lnTo>
                  <a:lnTo>
                    <a:pt x="431022" y="293370"/>
                  </a:lnTo>
                  <a:lnTo>
                    <a:pt x="411929" y="293370"/>
                  </a:lnTo>
                  <a:lnTo>
                    <a:pt x="409444" y="294640"/>
                  </a:lnTo>
                  <a:lnTo>
                    <a:pt x="408352" y="297179"/>
                  </a:lnTo>
                  <a:lnTo>
                    <a:pt x="408164" y="298450"/>
                  </a:lnTo>
                  <a:lnTo>
                    <a:pt x="408075" y="308610"/>
                  </a:lnTo>
                  <a:lnTo>
                    <a:pt x="408200" y="312420"/>
                  </a:lnTo>
                  <a:lnTo>
                    <a:pt x="410812" y="314960"/>
                  </a:lnTo>
                  <a:lnTo>
                    <a:pt x="430784" y="314960"/>
                  </a:lnTo>
                  <a:lnTo>
                    <a:pt x="430758" y="316229"/>
                  </a:lnTo>
                  <a:lnTo>
                    <a:pt x="425778" y="349250"/>
                  </a:lnTo>
                  <a:lnTo>
                    <a:pt x="415850" y="381000"/>
                  </a:lnTo>
                  <a:lnTo>
                    <a:pt x="400921" y="410210"/>
                  </a:lnTo>
                  <a:lnTo>
                    <a:pt x="380973" y="436879"/>
                  </a:lnTo>
                  <a:lnTo>
                    <a:pt x="429397" y="436879"/>
                  </a:lnTo>
                  <a:lnTo>
                    <a:pt x="443980" y="412750"/>
                  </a:lnTo>
                  <a:lnTo>
                    <a:pt x="457035" y="381000"/>
                  </a:lnTo>
                  <a:lnTo>
                    <a:pt x="465520" y="349250"/>
                  </a:lnTo>
                  <a:lnTo>
                    <a:pt x="469459" y="314960"/>
                  </a:lnTo>
                  <a:lnTo>
                    <a:pt x="469376" y="292100"/>
                  </a:lnTo>
                  <a:lnTo>
                    <a:pt x="468086" y="275590"/>
                  </a:lnTo>
                  <a:lnTo>
                    <a:pt x="465037" y="256540"/>
                  </a:lnTo>
                  <a:lnTo>
                    <a:pt x="460471" y="237490"/>
                  </a:lnTo>
                  <a:lnTo>
                    <a:pt x="456504" y="224790"/>
                  </a:lnTo>
                  <a:lnTo>
                    <a:pt x="454946" y="220979"/>
                  </a:lnTo>
                  <a:close/>
                </a:path>
                <a:path w="469900" h="541019">
                  <a:moveTo>
                    <a:pt x="106050" y="421640"/>
                  </a:moveTo>
                  <a:lnTo>
                    <a:pt x="103362" y="421640"/>
                  </a:lnTo>
                  <a:lnTo>
                    <a:pt x="100915" y="422910"/>
                  </a:lnTo>
                  <a:lnTo>
                    <a:pt x="99496" y="422910"/>
                  </a:lnTo>
                  <a:lnTo>
                    <a:pt x="95116" y="427990"/>
                  </a:lnTo>
                  <a:lnTo>
                    <a:pt x="91488" y="431800"/>
                  </a:lnTo>
                  <a:lnTo>
                    <a:pt x="87710" y="435610"/>
                  </a:lnTo>
                  <a:lnTo>
                    <a:pt x="118163" y="435610"/>
                  </a:lnTo>
                  <a:lnTo>
                    <a:pt x="118176" y="434340"/>
                  </a:lnTo>
                  <a:lnTo>
                    <a:pt x="111949" y="427990"/>
                  </a:lnTo>
                  <a:lnTo>
                    <a:pt x="110129" y="426720"/>
                  </a:lnTo>
                  <a:lnTo>
                    <a:pt x="106050" y="421640"/>
                  </a:lnTo>
                  <a:close/>
                </a:path>
                <a:path w="469900" h="541019">
                  <a:moveTo>
                    <a:pt x="429126" y="171450"/>
                  </a:moveTo>
                  <a:lnTo>
                    <a:pt x="381387" y="171450"/>
                  </a:lnTo>
                  <a:lnTo>
                    <a:pt x="384074" y="175260"/>
                  </a:lnTo>
                  <a:lnTo>
                    <a:pt x="386020" y="177800"/>
                  </a:lnTo>
                  <a:lnTo>
                    <a:pt x="388994" y="181610"/>
                  </a:lnTo>
                  <a:lnTo>
                    <a:pt x="394799" y="189229"/>
                  </a:lnTo>
                  <a:lnTo>
                    <a:pt x="400181" y="196850"/>
                  </a:lnTo>
                  <a:lnTo>
                    <a:pt x="405142" y="205740"/>
                  </a:lnTo>
                  <a:lnTo>
                    <a:pt x="409683" y="213360"/>
                  </a:lnTo>
                  <a:lnTo>
                    <a:pt x="411238" y="217170"/>
                  </a:lnTo>
                  <a:lnTo>
                    <a:pt x="413485" y="222250"/>
                  </a:lnTo>
                  <a:lnTo>
                    <a:pt x="413448" y="220979"/>
                  </a:lnTo>
                  <a:lnTo>
                    <a:pt x="454946" y="220979"/>
                  </a:lnTo>
                  <a:lnTo>
                    <a:pt x="451829" y="213360"/>
                  </a:lnTo>
                  <a:lnTo>
                    <a:pt x="446522" y="200660"/>
                  </a:lnTo>
                  <a:lnTo>
                    <a:pt x="440663" y="189229"/>
                  </a:lnTo>
                  <a:lnTo>
                    <a:pt x="429126" y="171450"/>
                  </a:lnTo>
                  <a:close/>
                </a:path>
                <a:path w="469900" h="541019">
                  <a:moveTo>
                    <a:pt x="118376" y="171450"/>
                  </a:moveTo>
                  <a:lnTo>
                    <a:pt x="88237" y="171450"/>
                  </a:lnTo>
                  <a:lnTo>
                    <a:pt x="91300" y="175260"/>
                  </a:lnTo>
                  <a:lnTo>
                    <a:pt x="94161" y="177800"/>
                  </a:lnTo>
                  <a:lnTo>
                    <a:pt x="98505" y="182879"/>
                  </a:lnTo>
                  <a:lnTo>
                    <a:pt x="99334" y="182879"/>
                  </a:lnTo>
                  <a:lnTo>
                    <a:pt x="102924" y="186690"/>
                  </a:lnTo>
                  <a:lnTo>
                    <a:pt x="106300" y="185420"/>
                  </a:lnTo>
                  <a:lnTo>
                    <a:pt x="117585" y="173990"/>
                  </a:lnTo>
                  <a:lnTo>
                    <a:pt x="118376" y="171450"/>
                  </a:lnTo>
                  <a:close/>
                </a:path>
                <a:path w="469900" h="541019">
                  <a:moveTo>
                    <a:pt x="363526" y="105410"/>
                  </a:moveTo>
                  <a:lnTo>
                    <a:pt x="246405" y="105410"/>
                  </a:lnTo>
                  <a:lnTo>
                    <a:pt x="279131" y="110490"/>
                  </a:lnTo>
                  <a:lnTo>
                    <a:pt x="309751" y="120650"/>
                  </a:lnTo>
                  <a:lnTo>
                    <a:pt x="338351" y="134620"/>
                  </a:lnTo>
                  <a:lnTo>
                    <a:pt x="365018" y="154940"/>
                  </a:lnTo>
                  <a:lnTo>
                    <a:pt x="364228" y="156210"/>
                  </a:lnTo>
                  <a:lnTo>
                    <a:pt x="365332" y="156210"/>
                  </a:lnTo>
                  <a:lnTo>
                    <a:pt x="355742" y="165100"/>
                  </a:lnTo>
                  <a:lnTo>
                    <a:pt x="354788" y="166370"/>
                  </a:lnTo>
                  <a:lnTo>
                    <a:pt x="352516" y="168910"/>
                  </a:lnTo>
                  <a:lnTo>
                    <a:pt x="351887" y="171450"/>
                  </a:lnTo>
                  <a:lnTo>
                    <a:pt x="351988" y="172720"/>
                  </a:lnTo>
                  <a:lnTo>
                    <a:pt x="352340" y="173990"/>
                  </a:lnTo>
                  <a:lnTo>
                    <a:pt x="353231" y="175260"/>
                  </a:lnTo>
                  <a:lnTo>
                    <a:pt x="356431" y="179070"/>
                  </a:lnTo>
                  <a:lnTo>
                    <a:pt x="358215" y="180340"/>
                  </a:lnTo>
                  <a:lnTo>
                    <a:pt x="363663" y="185420"/>
                  </a:lnTo>
                  <a:lnTo>
                    <a:pt x="367441" y="185420"/>
                  </a:lnTo>
                  <a:lnTo>
                    <a:pt x="372889" y="180340"/>
                  </a:lnTo>
                  <a:lnTo>
                    <a:pt x="377886" y="175260"/>
                  </a:lnTo>
                  <a:lnTo>
                    <a:pt x="381387" y="171450"/>
                  </a:lnTo>
                  <a:lnTo>
                    <a:pt x="429126" y="171450"/>
                  </a:lnTo>
                  <a:lnTo>
                    <a:pt x="417515" y="153670"/>
                  </a:lnTo>
                  <a:lnTo>
                    <a:pt x="434412" y="135890"/>
                  </a:lnTo>
                  <a:lnTo>
                    <a:pt x="457278" y="135890"/>
                  </a:lnTo>
                  <a:lnTo>
                    <a:pt x="460898" y="132079"/>
                  </a:lnTo>
                  <a:lnTo>
                    <a:pt x="460723" y="127000"/>
                  </a:lnTo>
                  <a:lnTo>
                    <a:pt x="391342" y="127000"/>
                  </a:lnTo>
                  <a:lnTo>
                    <a:pt x="377833" y="115570"/>
                  </a:lnTo>
                  <a:lnTo>
                    <a:pt x="363526" y="105410"/>
                  </a:lnTo>
                  <a:close/>
                </a:path>
                <a:path w="469900" h="541019">
                  <a:moveTo>
                    <a:pt x="457278" y="135890"/>
                  </a:moveTo>
                  <a:lnTo>
                    <a:pt x="434412" y="135890"/>
                  </a:lnTo>
                  <a:lnTo>
                    <a:pt x="434700" y="137160"/>
                  </a:lnTo>
                  <a:lnTo>
                    <a:pt x="435089" y="137160"/>
                  </a:lnTo>
                  <a:lnTo>
                    <a:pt x="441617" y="143510"/>
                  </a:lnTo>
                  <a:lnTo>
                    <a:pt x="450039" y="143510"/>
                  </a:lnTo>
                  <a:lnTo>
                    <a:pt x="457278" y="135890"/>
                  </a:lnTo>
                  <a:close/>
                </a:path>
                <a:path w="469900" h="541019">
                  <a:moveTo>
                    <a:pt x="246405" y="105410"/>
                  </a:moveTo>
                  <a:lnTo>
                    <a:pt x="223118" y="105410"/>
                  </a:lnTo>
                  <a:lnTo>
                    <a:pt x="223131" y="125729"/>
                  </a:lnTo>
                  <a:lnTo>
                    <a:pt x="225366" y="128270"/>
                  </a:lnTo>
                  <a:lnTo>
                    <a:pt x="243530" y="128270"/>
                  </a:lnTo>
                  <a:lnTo>
                    <a:pt x="246267" y="125729"/>
                  </a:lnTo>
                  <a:lnTo>
                    <a:pt x="246381" y="120650"/>
                  </a:lnTo>
                  <a:lnTo>
                    <a:pt x="246405" y="105410"/>
                  </a:lnTo>
                  <a:close/>
                </a:path>
                <a:path w="469900" h="541019">
                  <a:moveTo>
                    <a:pt x="416838" y="80010"/>
                  </a:moveTo>
                  <a:lnTo>
                    <a:pt x="408339" y="80010"/>
                  </a:lnTo>
                  <a:lnTo>
                    <a:pt x="397644" y="90170"/>
                  </a:lnTo>
                  <a:lnTo>
                    <a:pt x="397732" y="99060"/>
                  </a:lnTo>
                  <a:lnTo>
                    <a:pt x="404924" y="106679"/>
                  </a:lnTo>
                  <a:lnTo>
                    <a:pt x="406682" y="107950"/>
                  </a:lnTo>
                  <a:lnTo>
                    <a:pt x="408151" y="109220"/>
                  </a:lnTo>
                  <a:lnTo>
                    <a:pt x="391342" y="127000"/>
                  </a:lnTo>
                  <a:lnTo>
                    <a:pt x="460723" y="127000"/>
                  </a:lnTo>
                  <a:lnTo>
                    <a:pt x="460635" y="124460"/>
                  </a:lnTo>
                  <a:lnTo>
                    <a:pt x="438651" y="101600"/>
                  </a:lnTo>
                  <a:lnTo>
                    <a:pt x="430584" y="93979"/>
                  </a:lnTo>
                  <a:lnTo>
                    <a:pt x="416838" y="80010"/>
                  </a:lnTo>
                  <a:close/>
                </a:path>
                <a:path w="469900" h="541019">
                  <a:moveTo>
                    <a:pt x="286962" y="0"/>
                  </a:moveTo>
                  <a:lnTo>
                    <a:pt x="183386" y="0"/>
                  </a:lnTo>
                  <a:lnTo>
                    <a:pt x="178851" y="3810"/>
                  </a:lnTo>
                  <a:lnTo>
                    <a:pt x="174697" y="10160"/>
                  </a:lnTo>
                  <a:lnTo>
                    <a:pt x="173170" y="17779"/>
                  </a:lnTo>
                  <a:lnTo>
                    <a:pt x="174646" y="26670"/>
                  </a:lnTo>
                  <a:lnTo>
                    <a:pt x="178722" y="33020"/>
                  </a:lnTo>
                  <a:lnTo>
                    <a:pt x="184817" y="38100"/>
                  </a:lnTo>
                  <a:lnTo>
                    <a:pt x="192351" y="40640"/>
                  </a:lnTo>
                  <a:lnTo>
                    <a:pt x="273243" y="40640"/>
                  </a:lnTo>
                  <a:lnTo>
                    <a:pt x="284091" y="38100"/>
                  </a:lnTo>
                  <a:lnTo>
                    <a:pt x="292013" y="31750"/>
                  </a:lnTo>
                  <a:lnTo>
                    <a:pt x="296061" y="22860"/>
                  </a:lnTo>
                  <a:lnTo>
                    <a:pt x="295286" y="11429"/>
                  </a:lnTo>
                  <a:lnTo>
                    <a:pt x="292012" y="5079"/>
                  </a:lnTo>
                  <a:lnTo>
                    <a:pt x="286962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14">
              <a:extLst>
                <a:ext uri="{FF2B5EF4-FFF2-40B4-BE49-F238E27FC236}">
                  <a16:creationId xmlns:a16="http://schemas.microsoft.com/office/drawing/2014/main" id="{0EA901F4-8B62-40AA-8D65-27A234ECAE32}"/>
                </a:ext>
              </a:extLst>
            </p:cNvPr>
            <p:cNvSpPr txBox="1"/>
            <p:nvPr/>
          </p:nvSpPr>
          <p:spPr>
            <a:xfrm>
              <a:off x="12407107" y="798703"/>
              <a:ext cx="17716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cs-CZ" sz="1200">
                  <a:solidFill>
                    <a:srgbClr val="00A0F0"/>
                  </a:solidFill>
                  <a:cs typeface="Source Sans Pro"/>
                </a:rPr>
                <a:t>10</a:t>
              </a:r>
              <a:endParaRPr sz="1200" dirty="0">
                <a:cs typeface="Source Sans Pro"/>
              </a:endParaRPr>
            </a:p>
          </p:txBody>
        </p:sp>
        <p:sp>
          <p:nvSpPr>
            <p:cNvPr id="32" name="object 15">
              <a:extLst>
                <a:ext uri="{FF2B5EF4-FFF2-40B4-BE49-F238E27FC236}">
                  <a16:creationId xmlns:a16="http://schemas.microsoft.com/office/drawing/2014/main" id="{3495EA01-49A5-43D5-9AE2-4F8538363D4D}"/>
                </a:ext>
              </a:extLst>
            </p:cNvPr>
            <p:cNvSpPr txBox="1"/>
            <p:nvPr/>
          </p:nvSpPr>
          <p:spPr>
            <a:xfrm>
              <a:off x="12369006" y="925703"/>
              <a:ext cx="27305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33" name="object 33">
            <a:extLst>
              <a:ext uri="{FF2B5EF4-FFF2-40B4-BE49-F238E27FC236}">
                <a16:creationId xmlns:a16="http://schemas.microsoft.com/office/drawing/2014/main" id="{92A22A42-1335-4F32-9A16-9CF1EDCE567F}"/>
              </a:ext>
            </a:extLst>
          </p:cNvPr>
          <p:cNvSpPr txBox="1"/>
          <p:nvPr/>
        </p:nvSpPr>
        <p:spPr>
          <a:xfrm>
            <a:off x="971551" y="5501424"/>
            <a:ext cx="16306006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0" spc="-5" dirty="0">
                <a:cs typeface="Source Sans Pro Light"/>
              </a:rPr>
              <a:t>Provide </a:t>
            </a:r>
            <a:r>
              <a:rPr sz="1600" b="0" spc="-10" dirty="0">
                <a:cs typeface="Source Sans Pro Light"/>
              </a:rPr>
              <a:t>basic </a:t>
            </a:r>
            <a:r>
              <a:rPr sz="1600" b="0" spc="-5" dirty="0">
                <a:cs typeface="Source Sans Pro Light"/>
              </a:rPr>
              <a:t>information about Mitosis. </a:t>
            </a:r>
            <a:r>
              <a:rPr sz="1600" b="0" spc="-15" dirty="0">
                <a:cs typeface="Source Sans Pro Light"/>
              </a:rPr>
              <a:t>You </a:t>
            </a:r>
            <a:r>
              <a:rPr sz="1600" b="0" spc="-5" dirty="0">
                <a:cs typeface="Source Sans Pro Light"/>
              </a:rPr>
              <a:t>may also </a:t>
            </a:r>
            <a:r>
              <a:rPr sz="1600" b="0" dirty="0">
                <a:cs typeface="Source Sans Pro Light"/>
              </a:rPr>
              <a:t>elicit the </a:t>
            </a:r>
            <a:r>
              <a:rPr sz="1600" b="0" spc="-5" dirty="0">
                <a:cs typeface="Source Sans Pro Light"/>
              </a:rPr>
              <a:t>beginning </a:t>
            </a:r>
            <a:r>
              <a:rPr sz="1600" b="0" dirty="0">
                <a:cs typeface="Source Sans Pro Light"/>
              </a:rPr>
              <a:t>of the </a:t>
            </a:r>
            <a:r>
              <a:rPr sz="1600" b="0" spc="-5" dirty="0">
                <a:cs typeface="Source Sans Pro Light"/>
              </a:rPr>
              <a:t>topic </a:t>
            </a:r>
            <a:r>
              <a:rPr sz="1600" b="0" dirty="0">
                <a:cs typeface="Source Sans Pro Light"/>
              </a:rPr>
              <a:t>with  </a:t>
            </a:r>
            <a:r>
              <a:rPr sz="1600" b="0" spc="-10" dirty="0">
                <a:cs typeface="Source Sans Pro Light"/>
              </a:rPr>
              <a:t>a </a:t>
            </a:r>
            <a:r>
              <a:rPr sz="1600" b="0" spc="-5" dirty="0">
                <a:cs typeface="Source Sans Pro Light"/>
              </a:rPr>
              <a:t>question concerning</a:t>
            </a:r>
            <a:r>
              <a:rPr sz="1600" b="0" spc="10" dirty="0">
                <a:cs typeface="Source Sans Pro Light"/>
              </a:rPr>
              <a:t> </a:t>
            </a:r>
            <a:r>
              <a:rPr sz="1600" b="0" spc="-5" dirty="0">
                <a:cs typeface="Source Sans Pro Light"/>
              </a:rPr>
              <a:t>reproduction.</a:t>
            </a:r>
            <a:endParaRPr sz="1600" dirty="0">
              <a:cs typeface="Source Sans Pro Light"/>
            </a:endParaRPr>
          </a:p>
          <a:p>
            <a:pPr>
              <a:lnSpc>
                <a:spcPct val="100000"/>
              </a:lnSpc>
            </a:pPr>
            <a:endParaRPr sz="1600" dirty="0">
              <a:cs typeface="Times New Roman"/>
            </a:endParaRPr>
          </a:p>
          <a:p>
            <a:pPr marL="12700" marR="5715">
              <a:lnSpc>
                <a:spcPct val="100000"/>
              </a:lnSpc>
            </a:pPr>
            <a:r>
              <a:rPr sz="1600" b="0" i="1" spc="-5" dirty="0">
                <a:cs typeface="Source Sans Pro Light"/>
              </a:rPr>
              <a:t>Mitosis </a:t>
            </a:r>
            <a:r>
              <a:rPr sz="1600" b="0" i="1" dirty="0">
                <a:cs typeface="Source Sans Pro Light"/>
              </a:rPr>
              <a:t>describes a </a:t>
            </a:r>
            <a:r>
              <a:rPr sz="1600" b="0" i="1" spc="-5" dirty="0">
                <a:cs typeface="Source Sans Pro Light"/>
              </a:rPr>
              <a:t>process </a:t>
            </a:r>
            <a:r>
              <a:rPr sz="1600" b="0" i="1" dirty="0">
                <a:cs typeface="Source Sans Pro Light"/>
              </a:rPr>
              <a:t>in which </a:t>
            </a:r>
            <a:r>
              <a:rPr sz="1600" b="0" i="1" spc="-5" dirty="0">
                <a:cs typeface="Source Sans Pro Light"/>
              </a:rPr>
              <a:t>chromosomes </a:t>
            </a:r>
            <a:r>
              <a:rPr sz="1600" b="0" i="1" dirty="0">
                <a:cs typeface="Source Sans Pro Light"/>
              </a:rPr>
              <a:t>in a </a:t>
            </a:r>
            <a:r>
              <a:rPr sz="1600" b="0" i="1" spc="-5" dirty="0">
                <a:cs typeface="Source Sans Pro Light"/>
              </a:rPr>
              <a:t>cell </a:t>
            </a:r>
            <a:r>
              <a:rPr sz="1600" b="0" i="1" dirty="0">
                <a:cs typeface="Source Sans Pro Light"/>
              </a:rPr>
              <a:t>nucleus </a:t>
            </a:r>
            <a:r>
              <a:rPr sz="1600" b="0" i="1" spc="-5" dirty="0">
                <a:cs typeface="Source Sans Pro Light"/>
              </a:rPr>
              <a:t>are </a:t>
            </a:r>
            <a:r>
              <a:rPr lang="en-US" sz="1600" b="0" i="1" spc="-5" dirty="0">
                <a:cs typeface="Source Sans Pro Light"/>
              </a:rPr>
              <a:t>separated</a:t>
            </a:r>
            <a:r>
              <a:rPr sz="1600" b="0" i="1" spc="-5" dirty="0">
                <a:cs typeface="Source Sans Pro Light"/>
              </a:rPr>
              <a:t> into </a:t>
            </a:r>
            <a:r>
              <a:rPr sz="1600" b="0" i="1" dirty="0">
                <a:cs typeface="Source Sans Pro Light"/>
              </a:rPr>
              <a:t>two  </a:t>
            </a:r>
            <a:r>
              <a:rPr sz="1600" b="0" i="1" spc="-5" dirty="0">
                <a:cs typeface="Source Sans Pro Light"/>
              </a:rPr>
              <a:t>identical sets, </a:t>
            </a:r>
            <a:r>
              <a:rPr sz="1600" b="0" i="1" dirty="0">
                <a:cs typeface="Source Sans Pro Light"/>
              </a:rPr>
              <a:t>each ending with its own nucleus. It is </a:t>
            </a:r>
            <a:r>
              <a:rPr sz="1600" b="0" i="1" spc="-10" dirty="0">
                <a:cs typeface="Source Sans Pro Light"/>
              </a:rPr>
              <a:t>referred to </a:t>
            </a:r>
            <a:r>
              <a:rPr sz="1600" b="0" i="1" dirty="0">
                <a:cs typeface="Source Sans Pro Light"/>
              </a:rPr>
              <a:t>as a division of the</a:t>
            </a:r>
            <a:r>
              <a:rPr sz="1600" b="0" i="1" spc="5" dirty="0">
                <a:cs typeface="Source Sans Pro Light"/>
              </a:rPr>
              <a:t> </a:t>
            </a:r>
            <a:r>
              <a:rPr sz="1600" b="0" i="1" dirty="0">
                <a:cs typeface="Source Sans Pro Light"/>
              </a:rPr>
              <a:t>nucleus.</a:t>
            </a:r>
            <a:endParaRPr sz="1600" dirty="0">
              <a:cs typeface="Source Sans Pro Light"/>
            </a:endParaRPr>
          </a:p>
          <a:p>
            <a:pPr marL="12700" marR="5715">
              <a:lnSpc>
                <a:spcPct val="100000"/>
              </a:lnSpc>
            </a:pPr>
            <a:r>
              <a:rPr sz="1600" b="0" i="1" dirty="0">
                <a:cs typeface="Source Sans Pro Light"/>
              </a:rPr>
              <a:t>It</a:t>
            </a:r>
            <a:r>
              <a:rPr sz="1600" b="0" i="1" spc="-35" dirty="0">
                <a:cs typeface="Source Sans Pro Light"/>
              </a:rPr>
              <a:t> </a:t>
            </a:r>
            <a:r>
              <a:rPr sz="1600" b="0" i="1" dirty="0">
                <a:cs typeface="Source Sans Pro Light"/>
              </a:rPr>
              <a:t>is</a:t>
            </a:r>
            <a:r>
              <a:rPr sz="1600" b="0" i="1" spc="-30" dirty="0">
                <a:cs typeface="Source Sans Pro Light"/>
              </a:rPr>
              <a:t> </a:t>
            </a:r>
            <a:r>
              <a:rPr sz="1600" b="0" i="1" spc="-15" dirty="0">
                <a:cs typeface="Source Sans Pro Light"/>
              </a:rPr>
              <a:t>often</a:t>
            </a:r>
            <a:r>
              <a:rPr sz="1600" b="0" i="1" spc="-35" dirty="0">
                <a:cs typeface="Source Sans Pro Light"/>
              </a:rPr>
              <a:t> </a:t>
            </a:r>
            <a:r>
              <a:rPr sz="1600" b="0" i="1" spc="-5" dirty="0">
                <a:cs typeface="Source Sans Pro Light"/>
              </a:rPr>
              <a:t>followed</a:t>
            </a:r>
            <a:r>
              <a:rPr sz="1600" b="0" i="1" spc="-30" dirty="0">
                <a:cs typeface="Source Sans Pro Light"/>
              </a:rPr>
              <a:t> </a:t>
            </a:r>
            <a:r>
              <a:rPr sz="1600" b="0" i="1" spc="-5" dirty="0">
                <a:cs typeface="Source Sans Pro Light"/>
              </a:rPr>
              <a:t>by</a:t>
            </a:r>
            <a:r>
              <a:rPr sz="1600" b="0" i="1" spc="-35" dirty="0">
                <a:cs typeface="Source Sans Pro Light"/>
              </a:rPr>
              <a:t> </a:t>
            </a:r>
            <a:r>
              <a:rPr sz="1600" b="0" i="1" spc="-5" dirty="0">
                <a:cs typeface="Source Sans Pro Light"/>
              </a:rPr>
              <a:t>cytokinesis,</a:t>
            </a:r>
            <a:r>
              <a:rPr sz="1600" b="0" i="1" spc="-30" dirty="0">
                <a:cs typeface="Source Sans Pro Light"/>
              </a:rPr>
              <a:t> </a:t>
            </a:r>
            <a:r>
              <a:rPr sz="1600" b="0" i="1" dirty="0">
                <a:cs typeface="Source Sans Pro Light"/>
              </a:rPr>
              <a:t>which</a:t>
            </a:r>
            <a:r>
              <a:rPr sz="1600" b="0" i="1" spc="-35" dirty="0">
                <a:cs typeface="Source Sans Pro Light"/>
              </a:rPr>
              <a:t> </a:t>
            </a:r>
            <a:r>
              <a:rPr sz="1600" b="0" i="1" dirty="0">
                <a:cs typeface="Source Sans Pro Light"/>
              </a:rPr>
              <a:t>divides</a:t>
            </a:r>
            <a:r>
              <a:rPr sz="1600" b="0" i="1" spc="-30" dirty="0">
                <a:cs typeface="Source Sans Pro Light"/>
              </a:rPr>
              <a:t> </a:t>
            </a:r>
            <a:r>
              <a:rPr sz="1600" b="0" i="1" dirty="0">
                <a:cs typeface="Source Sans Pro Light"/>
              </a:rPr>
              <a:t>the</a:t>
            </a:r>
            <a:r>
              <a:rPr sz="1600" b="0" i="1" spc="-35" dirty="0">
                <a:cs typeface="Source Sans Pro Light"/>
              </a:rPr>
              <a:t> </a:t>
            </a:r>
            <a:r>
              <a:rPr sz="1600" b="0" i="1" spc="-5" dirty="0">
                <a:cs typeface="Source Sans Pro Light"/>
              </a:rPr>
              <a:t>cytoplasm,</a:t>
            </a:r>
            <a:r>
              <a:rPr sz="1600" b="0" i="1" spc="-30" dirty="0">
                <a:cs typeface="Source Sans Pro Light"/>
              </a:rPr>
              <a:t> </a:t>
            </a:r>
            <a:r>
              <a:rPr sz="1600" b="0" i="1" spc="-5" dirty="0">
                <a:cs typeface="Source Sans Pro Light"/>
              </a:rPr>
              <a:t>organelles,</a:t>
            </a:r>
            <a:r>
              <a:rPr sz="1600" b="0" i="1" spc="-35" dirty="0">
                <a:cs typeface="Source Sans Pro Light"/>
              </a:rPr>
              <a:t> </a:t>
            </a:r>
            <a:r>
              <a:rPr sz="1600" b="0" i="1" dirty="0">
                <a:cs typeface="Source Sans Pro Light"/>
              </a:rPr>
              <a:t>and</a:t>
            </a:r>
            <a:r>
              <a:rPr sz="1600" b="0" i="1" spc="-30" dirty="0">
                <a:cs typeface="Source Sans Pro Light"/>
              </a:rPr>
              <a:t> </a:t>
            </a:r>
            <a:r>
              <a:rPr sz="1600" b="0" i="1" spc="-5" dirty="0">
                <a:cs typeface="Source Sans Pro Light"/>
              </a:rPr>
              <a:t>cell</a:t>
            </a:r>
            <a:r>
              <a:rPr sz="1600" b="0" i="1" spc="-35" dirty="0">
                <a:cs typeface="Source Sans Pro Light"/>
              </a:rPr>
              <a:t> </a:t>
            </a:r>
            <a:r>
              <a:rPr sz="1600" b="0" i="1" spc="-5" dirty="0">
                <a:cs typeface="Source Sans Pro Light"/>
              </a:rPr>
              <a:t>membrane  into </a:t>
            </a:r>
            <a:r>
              <a:rPr sz="1600" b="0" i="1" dirty="0">
                <a:cs typeface="Source Sans Pro Light"/>
              </a:rPr>
              <a:t>two </a:t>
            </a:r>
            <a:r>
              <a:rPr sz="1600" b="0" i="1" spc="-5" dirty="0">
                <a:cs typeface="Source Sans Pro Light"/>
              </a:rPr>
              <a:t>new cells </a:t>
            </a:r>
            <a:r>
              <a:rPr sz="1600" b="0" i="1" dirty="0">
                <a:cs typeface="Source Sans Pro Light"/>
              </a:rPr>
              <a:t>with an equal </a:t>
            </a:r>
            <a:r>
              <a:rPr sz="1600" b="0" i="1" spc="-5" dirty="0">
                <a:cs typeface="Source Sans Pro Light"/>
              </a:rPr>
              <a:t>share </a:t>
            </a:r>
            <a:r>
              <a:rPr sz="1600" b="0" i="1" dirty="0">
                <a:cs typeface="Source Sans Pro Light"/>
              </a:rPr>
              <a:t>of these</a:t>
            </a:r>
            <a:r>
              <a:rPr sz="1600" b="0" i="1" spc="10" dirty="0">
                <a:cs typeface="Source Sans Pro Light"/>
              </a:rPr>
              <a:t> </a:t>
            </a:r>
            <a:r>
              <a:rPr sz="1600" b="0" i="1" dirty="0">
                <a:cs typeface="Source Sans Pro Light"/>
              </a:rPr>
              <a:t>parts.</a:t>
            </a:r>
            <a:endParaRPr sz="1600" dirty="0">
              <a:cs typeface="Source Sans Pro Light"/>
            </a:endParaRPr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90E5FC09-F908-42E8-B889-E6D6C3CCC436}"/>
              </a:ext>
            </a:extLst>
          </p:cNvPr>
          <p:cNvSpPr txBox="1"/>
          <p:nvPr/>
        </p:nvSpPr>
        <p:spPr>
          <a:xfrm>
            <a:off x="994357" y="8210017"/>
            <a:ext cx="1799957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cs typeface="Source Sans Pro"/>
              </a:rPr>
              <a:t>Duration:</a:t>
            </a:r>
            <a:endParaRPr sz="1600" b="1" dirty="0">
              <a:cs typeface="Source Sans Pro"/>
            </a:endParaRPr>
          </a:p>
        </p:txBody>
      </p:sp>
      <p:sp>
        <p:nvSpPr>
          <p:cNvPr id="37" name="object 3">
            <a:extLst>
              <a:ext uri="{FF2B5EF4-FFF2-40B4-BE49-F238E27FC236}">
                <a16:creationId xmlns:a16="http://schemas.microsoft.com/office/drawing/2014/main" id="{7F5662A3-664F-4C9B-9C66-4D0A161F39FF}"/>
              </a:ext>
            </a:extLst>
          </p:cNvPr>
          <p:cNvSpPr txBox="1"/>
          <p:nvPr/>
        </p:nvSpPr>
        <p:spPr>
          <a:xfrm>
            <a:off x="1908756" y="8210017"/>
            <a:ext cx="9658847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cs typeface="Source Sans Pro"/>
              </a:rPr>
              <a:t>10 </a:t>
            </a:r>
            <a:r>
              <a:rPr sz="1600" spc="-5" dirty="0">
                <a:cs typeface="Source Sans Pro"/>
              </a:rPr>
              <a:t>minutes</a:t>
            </a:r>
            <a:r>
              <a:rPr sz="1600" spc="-15" dirty="0">
                <a:cs typeface="Source Sans Pro"/>
              </a:rPr>
              <a:t> </a:t>
            </a:r>
            <a:r>
              <a:rPr sz="1600" spc="-10" dirty="0">
                <a:cs typeface="Source Sans Pro"/>
              </a:rPr>
              <a:t>preparation</a:t>
            </a:r>
            <a:endParaRPr sz="1600" dirty="0">
              <a:cs typeface="Source Sans Pro"/>
            </a:endParaRPr>
          </a:p>
          <a:p>
            <a:pPr marL="12700">
              <a:lnSpc>
                <a:spcPct val="100000"/>
              </a:lnSpc>
            </a:pPr>
            <a:r>
              <a:rPr sz="1600" b="0" dirty="0">
                <a:cs typeface="Source Sans Pro Light"/>
              </a:rPr>
              <a:t>15 – 20 </a:t>
            </a:r>
            <a:r>
              <a:rPr sz="1600" b="0" spc="-5" dirty="0">
                <a:cs typeface="Source Sans Pro Light"/>
              </a:rPr>
              <a:t>minutes </a:t>
            </a:r>
            <a:r>
              <a:rPr sz="1600" b="0" dirty="0">
                <a:cs typeface="Source Sans Pro Light"/>
              </a:rPr>
              <a:t>(depending on the </a:t>
            </a:r>
            <a:r>
              <a:rPr sz="1600" b="0" spc="-5" dirty="0">
                <a:cs typeface="Source Sans Pro Light"/>
              </a:rPr>
              <a:t>number </a:t>
            </a:r>
            <a:r>
              <a:rPr sz="1600" b="0" dirty="0">
                <a:cs typeface="Source Sans Pro Light"/>
              </a:rPr>
              <a:t>of</a:t>
            </a:r>
            <a:r>
              <a:rPr sz="1600" b="0" spc="-25" dirty="0">
                <a:cs typeface="Source Sans Pro Light"/>
              </a:rPr>
              <a:t> </a:t>
            </a:r>
            <a:r>
              <a:rPr sz="1600" b="0" spc="-5" dirty="0">
                <a:cs typeface="Source Sans Pro Light"/>
              </a:rPr>
              <a:t>groups)</a:t>
            </a:r>
            <a:endParaRPr sz="1600" dirty="0">
              <a:cs typeface="Source Sans Pro Light"/>
            </a:endParaRPr>
          </a:p>
        </p:txBody>
      </p:sp>
      <p:sp>
        <p:nvSpPr>
          <p:cNvPr id="38" name="object 4">
            <a:extLst>
              <a:ext uri="{FF2B5EF4-FFF2-40B4-BE49-F238E27FC236}">
                <a16:creationId xmlns:a16="http://schemas.microsoft.com/office/drawing/2014/main" id="{1FDD828C-E97A-4F4E-84EB-0F324E8295BF}"/>
              </a:ext>
            </a:extLst>
          </p:cNvPr>
          <p:cNvSpPr txBox="1"/>
          <p:nvPr/>
        </p:nvSpPr>
        <p:spPr>
          <a:xfrm>
            <a:off x="994357" y="8758657"/>
            <a:ext cx="117228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75" dirty="0">
                <a:cs typeface="Source Sans Pro"/>
              </a:rPr>
              <a:t>T</a:t>
            </a:r>
            <a:r>
              <a:rPr sz="1600" b="1" dirty="0">
                <a:cs typeface="Source Sans Pro"/>
              </a:rPr>
              <a:t>ools:</a:t>
            </a:r>
          </a:p>
        </p:txBody>
      </p:sp>
      <p:sp>
        <p:nvSpPr>
          <p:cNvPr id="39" name="object 5">
            <a:extLst>
              <a:ext uri="{FF2B5EF4-FFF2-40B4-BE49-F238E27FC236}">
                <a16:creationId xmlns:a16="http://schemas.microsoft.com/office/drawing/2014/main" id="{2CDEE595-38CF-420B-996E-7FCA3C66998B}"/>
              </a:ext>
            </a:extLst>
          </p:cNvPr>
          <p:cNvSpPr txBox="1"/>
          <p:nvPr/>
        </p:nvSpPr>
        <p:spPr>
          <a:xfrm>
            <a:off x="1908756" y="8758657"/>
            <a:ext cx="1368705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0" spc="-5" dirty="0">
                <a:cs typeface="Source Sans Pro Light"/>
              </a:rPr>
              <a:t>Computer </a:t>
            </a:r>
            <a:r>
              <a:rPr sz="1600" b="0" dirty="0">
                <a:cs typeface="Source Sans Pro Light"/>
              </a:rPr>
              <a:t>(with or without </a:t>
            </a:r>
            <a:r>
              <a:rPr sz="1600" b="0" spc="-5" dirty="0">
                <a:cs typeface="Source Sans Pro Light"/>
              </a:rPr>
              <a:t>Internet connection), </a:t>
            </a:r>
            <a:r>
              <a:rPr sz="1600" b="0" spc="-20" dirty="0">
                <a:cs typeface="Source Sans Pro Light"/>
              </a:rPr>
              <a:t>data </a:t>
            </a:r>
            <a:r>
              <a:rPr sz="1600" b="0" spc="-5" dirty="0">
                <a:cs typeface="Source Sans Pro Light"/>
              </a:rPr>
              <a:t>projector </a:t>
            </a:r>
            <a:r>
              <a:rPr sz="1600" b="0" dirty="0">
                <a:cs typeface="Source Sans Pro Light"/>
              </a:rPr>
              <a:t>or </a:t>
            </a:r>
            <a:r>
              <a:rPr sz="1600" b="0" spc="-10" dirty="0">
                <a:cs typeface="Source Sans Pro Light"/>
              </a:rPr>
              <a:t>interactive  board, </a:t>
            </a:r>
            <a:r>
              <a:rPr sz="1600" b="0" dirty="0">
                <a:cs typeface="Source Sans Pro Light"/>
              </a:rPr>
              <a:t>LifeLiqe </a:t>
            </a:r>
            <a:r>
              <a:rPr sz="1600" b="0" spc="-5" dirty="0">
                <a:cs typeface="Source Sans Pro Light"/>
              </a:rPr>
              <a:t>“Mitosis” </a:t>
            </a:r>
            <a:r>
              <a:rPr sz="1600" b="0" dirty="0">
                <a:cs typeface="Source Sans Pro Light"/>
              </a:rPr>
              <a:t>3D model, </a:t>
            </a:r>
            <a:r>
              <a:rPr lang="en-US" sz="1600" b="0" spc="-5" dirty="0">
                <a:cs typeface="Source Sans Pro Light"/>
              </a:rPr>
              <a:t>PowerPoint</a:t>
            </a:r>
            <a:r>
              <a:rPr sz="1600" b="0" spc="-5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or</a:t>
            </a:r>
            <a:r>
              <a:rPr sz="1600" b="0" spc="20" dirty="0">
                <a:cs typeface="Source Sans Pro Light"/>
              </a:rPr>
              <a:t> </a:t>
            </a:r>
            <a:r>
              <a:rPr sz="1600" b="0" spc="-5" dirty="0">
                <a:cs typeface="Source Sans Pro Light"/>
              </a:rPr>
              <a:t>Keynote</a:t>
            </a:r>
            <a:endParaRPr sz="1600" dirty="0">
              <a:cs typeface="Source Sans Pro Light"/>
            </a:endParaRP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95BEDC26-028C-4954-9546-7E63926A8C93}"/>
              </a:ext>
            </a:extLst>
          </p:cNvPr>
          <p:cNvSpPr txBox="1"/>
          <p:nvPr/>
        </p:nvSpPr>
        <p:spPr>
          <a:xfrm>
            <a:off x="994357" y="9307297"/>
            <a:ext cx="16206999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cs typeface="Source Sans Pro"/>
              </a:rPr>
              <a:t>Preparation:</a:t>
            </a:r>
            <a:endParaRPr sz="1600" b="1" dirty="0">
              <a:cs typeface="Source Sans Pro"/>
            </a:endParaRPr>
          </a:p>
          <a:p>
            <a:pPr marR="5080" indent="469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600" b="0" spc="-10" dirty="0">
                <a:cs typeface="Source Sans Pro Light"/>
              </a:rPr>
              <a:t>Prepare </a:t>
            </a:r>
            <a:r>
              <a:rPr sz="1600" b="0" spc="-5" dirty="0">
                <a:cs typeface="Source Sans Pro Light"/>
              </a:rPr>
              <a:t>screenshots </a:t>
            </a:r>
            <a:r>
              <a:rPr sz="1600" b="0" dirty="0">
                <a:cs typeface="Source Sans Pro Light"/>
              </a:rPr>
              <a:t>of the </a:t>
            </a:r>
            <a:r>
              <a:rPr sz="1600" b="0" spc="-5" dirty="0">
                <a:cs typeface="Source Sans Pro Light"/>
              </a:rPr>
              <a:t>Mitosis </a:t>
            </a:r>
            <a:r>
              <a:rPr sz="1600" b="0" dirty="0">
                <a:cs typeface="Source Sans Pro Light"/>
              </a:rPr>
              <a:t>model with the </a:t>
            </a:r>
            <a:r>
              <a:rPr sz="1600" b="0" spc="-5" dirty="0">
                <a:cs typeface="Source Sans Pro Light"/>
              </a:rPr>
              <a:t>following phases </a:t>
            </a:r>
            <a:r>
              <a:rPr sz="1600" b="0" dirty="0">
                <a:cs typeface="Source Sans Pro Light"/>
              </a:rPr>
              <a:t>using the </a:t>
            </a:r>
            <a:r>
              <a:rPr sz="1600" b="0" spc="-5" dirty="0">
                <a:cs typeface="Source Sans Pro Light"/>
              </a:rPr>
              <a:t>Share  function </a:t>
            </a:r>
            <a:r>
              <a:rPr sz="1600" b="0" dirty="0">
                <a:cs typeface="Source Sans Pro Light"/>
              </a:rPr>
              <a:t>of the Lifeliqe </a:t>
            </a:r>
            <a:r>
              <a:rPr sz="1600" b="0" spc="-10" dirty="0">
                <a:cs typeface="Source Sans Pro Light"/>
              </a:rPr>
              <a:t>app. </a:t>
            </a:r>
            <a:r>
              <a:rPr sz="1600" b="0" dirty="0">
                <a:cs typeface="Source Sans Pro Light"/>
              </a:rPr>
              <a:t>Mix the slides so </a:t>
            </a:r>
            <a:r>
              <a:rPr sz="1600" b="0" spc="-10" dirty="0">
                <a:cs typeface="Source Sans Pro Light"/>
              </a:rPr>
              <a:t>that </a:t>
            </a:r>
            <a:r>
              <a:rPr sz="1600" b="0" dirty="0">
                <a:cs typeface="Source Sans Pro Light"/>
              </a:rPr>
              <a:t>the </a:t>
            </a:r>
            <a:r>
              <a:rPr sz="1600" b="0" spc="-5" dirty="0">
                <a:cs typeface="Source Sans Pro Light"/>
              </a:rPr>
              <a:t>phases </a:t>
            </a:r>
            <a:r>
              <a:rPr sz="1600" b="0" spc="-10" dirty="0">
                <a:cs typeface="Source Sans Pro Light"/>
              </a:rPr>
              <a:t>are </a:t>
            </a:r>
            <a:r>
              <a:rPr sz="1600" b="0" spc="-5" dirty="0">
                <a:cs typeface="Source Sans Pro Light"/>
              </a:rPr>
              <a:t>not </a:t>
            </a:r>
            <a:r>
              <a:rPr sz="1600" b="0" dirty="0">
                <a:cs typeface="Source Sans Pro Light"/>
              </a:rPr>
              <a:t>in</a:t>
            </a:r>
            <a:r>
              <a:rPr sz="1600" b="0" spc="50" dirty="0">
                <a:cs typeface="Source Sans Pro Light"/>
              </a:rPr>
              <a:t> </a:t>
            </a:r>
            <a:r>
              <a:rPr sz="1600" b="0" spc="-15" dirty="0">
                <a:cs typeface="Source Sans Pro Light"/>
              </a:rPr>
              <a:t>order.</a:t>
            </a:r>
            <a:endParaRPr sz="1600" dirty="0">
              <a:cs typeface="Source Sans Pro Light"/>
            </a:endParaRPr>
          </a:p>
          <a:p>
            <a:pPr marR="1509395" indent="469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600" b="0" spc="-15" dirty="0">
                <a:cs typeface="Source Sans Pro Light"/>
              </a:rPr>
              <a:t>You </a:t>
            </a:r>
            <a:r>
              <a:rPr sz="1600" b="0" spc="-10" dirty="0">
                <a:cs typeface="Source Sans Pro Light"/>
              </a:rPr>
              <a:t>can prepare </a:t>
            </a:r>
            <a:r>
              <a:rPr sz="1600" b="0" spc="-5" dirty="0">
                <a:cs typeface="Source Sans Pro Light"/>
              </a:rPr>
              <a:t>more </a:t>
            </a:r>
            <a:r>
              <a:rPr sz="1600" b="0" spc="-10" dirty="0">
                <a:cs typeface="Source Sans Pro Light"/>
              </a:rPr>
              <a:t>presentations </a:t>
            </a:r>
            <a:r>
              <a:rPr sz="1600" b="0" dirty="0">
                <a:cs typeface="Source Sans Pro Light"/>
              </a:rPr>
              <a:t>with </a:t>
            </a:r>
            <a:r>
              <a:rPr sz="1600" b="0" spc="-5" dirty="0">
                <a:cs typeface="Source Sans Pro Light"/>
              </a:rPr>
              <a:t>mixed </a:t>
            </a:r>
            <a:r>
              <a:rPr sz="1600" b="0" spc="-10" dirty="0">
                <a:cs typeface="Source Sans Pro Light"/>
              </a:rPr>
              <a:t>variations.  </a:t>
            </a:r>
            <a:r>
              <a:rPr sz="1600" b="0" spc="-15" dirty="0">
                <a:cs typeface="Source Sans Pro Light"/>
              </a:rPr>
              <a:t>You </a:t>
            </a:r>
            <a:r>
              <a:rPr sz="1600" b="0" spc="-10" dirty="0">
                <a:cs typeface="Source Sans Pro Light"/>
              </a:rPr>
              <a:t>can </a:t>
            </a:r>
            <a:r>
              <a:rPr sz="1600" b="0" dirty="0">
                <a:cs typeface="Source Sans Pro Light"/>
              </a:rPr>
              <a:t>see the </a:t>
            </a:r>
            <a:r>
              <a:rPr sz="1600" b="0" spc="-10" dirty="0">
                <a:cs typeface="Source Sans Pro Light"/>
              </a:rPr>
              <a:t>correct </a:t>
            </a:r>
            <a:r>
              <a:rPr sz="1600" b="0" spc="-5" dirty="0">
                <a:cs typeface="Source Sans Pro Light"/>
              </a:rPr>
              <a:t>order </a:t>
            </a:r>
            <a:r>
              <a:rPr sz="1600" b="0" dirty="0">
                <a:cs typeface="Source Sans Pro Light"/>
              </a:rPr>
              <a:t>in </a:t>
            </a:r>
            <a:r>
              <a:rPr sz="1600" b="0" spc="-10" dirty="0">
                <a:cs typeface="Source Sans Pro Light"/>
              </a:rPr>
              <a:t>table</a:t>
            </a:r>
            <a:r>
              <a:rPr sz="1600" b="0" spc="30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1.</a:t>
            </a:r>
            <a:endParaRPr sz="1600" dirty="0">
              <a:cs typeface="Source Sans Pro Light"/>
            </a:endParaRPr>
          </a:p>
          <a:p>
            <a:pPr marR="400050" indent="469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600" b="0" spc="-10" dirty="0">
                <a:cs typeface="Source Sans Pro Light"/>
              </a:rPr>
              <a:t>Prepare a </a:t>
            </a:r>
            <a:r>
              <a:rPr sz="1600" b="0" dirty="0">
                <a:cs typeface="Source Sans Pro Light"/>
              </a:rPr>
              <a:t>file document with the </a:t>
            </a:r>
            <a:r>
              <a:rPr sz="1600" b="0" spc="-5" dirty="0">
                <a:cs typeface="Source Sans Pro Light"/>
              </a:rPr>
              <a:t>names and brief descriptions </a:t>
            </a:r>
            <a:r>
              <a:rPr sz="1600" b="0" dirty="0">
                <a:cs typeface="Source Sans Pro Light"/>
              </a:rPr>
              <a:t>of the </a:t>
            </a:r>
            <a:r>
              <a:rPr sz="1600" b="0" spc="-5" dirty="0">
                <a:cs typeface="Source Sans Pro Light"/>
              </a:rPr>
              <a:t>phases,  </a:t>
            </a:r>
            <a:r>
              <a:rPr sz="1600" b="0" dirty="0">
                <a:cs typeface="Source Sans Pro Light"/>
              </a:rPr>
              <a:t>which </a:t>
            </a:r>
            <a:r>
              <a:rPr sz="1600" b="0" spc="-10" dirty="0">
                <a:cs typeface="Source Sans Pro Light"/>
              </a:rPr>
              <a:t>can </a:t>
            </a:r>
            <a:r>
              <a:rPr sz="1600" b="0" spc="-5" dirty="0">
                <a:cs typeface="Source Sans Pro Light"/>
              </a:rPr>
              <a:t>be found </a:t>
            </a:r>
            <a:r>
              <a:rPr sz="1600" b="0" dirty="0">
                <a:cs typeface="Source Sans Pro Light"/>
              </a:rPr>
              <a:t>in </a:t>
            </a:r>
            <a:r>
              <a:rPr sz="1600" b="0" spc="-10" dirty="0">
                <a:cs typeface="Source Sans Pro Light"/>
              </a:rPr>
              <a:t>a table </a:t>
            </a:r>
            <a:r>
              <a:rPr sz="1600" b="0" dirty="0">
                <a:cs typeface="Source Sans Pro Light"/>
              </a:rPr>
              <a:t>1. </a:t>
            </a:r>
            <a:r>
              <a:rPr sz="1600" b="0" spc="-15" dirty="0">
                <a:cs typeface="Source Sans Pro Light"/>
              </a:rPr>
              <a:t>You </a:t>
            </a:r>
            <a:r>
              <a:rPr sz="1600" b="0" spc="-10" dirty="0">
                <a:cs typeface="Source Sans Pro Light"/>
              </a:rPr>
              <a:t>can </a:t>
            </a:r>
            <a:r>
              <a:rPr sz="1600" b="0" dirty="0">
                <a:cs typeface="Source Sans Pro Light"/>
              </a:rPr>
              <a:t>use your</a:t>
            </a:r>
            <a:r>
              <a:rPr sz="1600" b="0" spc="50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own.</a:t>
            </a:r>
            <a:endParaRPr sz="1600" dirty="0">
              <a:cs typeface="Source Sans Pro Light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F275222-1FE5-4A09-BEBE-C45B971D32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8">
            <a:extLst>
              <a:ext uri="{FF2B5EF4-FFF2-40B4-BE49-F238E27FC236}">
                <a16:creationId xmlns:a16="http://schemas.microsoft.com/office/drawing/2014/main" id="{8492F7B0-6FDF-46FC-9EF4-2EBF5FE398BF}"/>
              </a:ext>
            </a:extLst>
          </p:cNvPr>
          <p:cNvSpPr txBox="1"/>
          <p:nvPr/>
        </p:nvSpPr>
        <p:spPr>
          <a:xfrm>
            <a:off x="970756" y="927100"/>
            <a:ext cx="7443999" cy="321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cs typeface="Source Sans Pro"/>
              </a:rPr>
              <a:t>Instructions:</a:t>
            </a:r>
            <a:endParaRPr sz="1600" b="1" dirty="0">
              <a:cs typeface="Source Sans Pro"/>
            </a:endParaRPr>
          </a:p>
          <a:p>
            <a:pPr>
              <a:lnSpc>
                <a:spcPct val="100000"/>
              </a:lnSpc>
            </a:pPr>
            <a:endParaRPr sz="1600" dirty="0">
              <a:cs typeface="Times New Roman"/>
            </a:endParaRPr>
          </a:p>
          <a:p>
            <a:pPr marL="7556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600" b="0" spc="-5" dirty="0">
                <a:cs typeface="Source Sans Pro Light"/>
              </a:rPr>
              <a:t>Form groups </a:t>
            </a:r>
            <a:r>
              <a:rPr sz="1600" b="0" dirty="0">
                <a:cs typeface="Source Sans Pro Light"/>
              </a:rPr>
              <a:t>of 6</a:t>
            </a:r>
            <a:r>
              <a:rPr sz="1600" b="0" spc="5" dirty="0">
                <a:cs typeface="Source Sans Pro Light"/>
              </a:rPr>
              <a:t> </a:t>
            </a:r>
            <a:r>
              <a:rPr sz="1600" b="0" spc="-5" dirty="0">
                <a:cs typeface="Source Sans Pro Light"/>
              </a:rPr>
              <a:t>students.</a:t>
            </a:r>
            <a:endParaRPr sz="1600" dirty="0">
              <a:cs typeface="Source Sans Pro Light"/>
            </a:endParaRPr>
          </a:p>
          <a:p>
            <a:pPr marL="7556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600" b="0" spc="-5" dirty="0">
                <a:cs typeface="Source Sans Pro Light"/>
              </a:rPr>
              <a:t>Provide students </a:t>
            </a:r>
            <a:r>
              <a:rPr sz="1600" b="0" dirty="0">
                <a:cs typeface="Source Sans Pro Light"/>
              </a:rPr>
              <a:t>with the </a:t>
            </a:r>
            <a:r>
              <a:rPr sz="1600" b="0" spc="-10" dirty="0">
                <a:cs typeface="Source Sans Pro Light"/>
              </a:rPr>
              <a:t>presentations </a:t>
            </a:r>
            <a:r>
              <a:rPr sz="1600" b="0" spc="-5" dirty="0">
                <a:cs typeface="Source Sans Pro Light"/>
              </a:rPr>
              <a:t>and </a:t>
            </a:r>
            <a:r>
              <a:rPr sz="1600" b="0" dirty="0">
                <a:cs typeface="Source Sans Pro Light"/>
              </a:rPr>
              <a:t>document</a:t>
            </a:r>
            <a:r>
              <a:rPr sz="1600" b="0" spc="20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file.</a:t>
            </a:r>
            <a:endParaRPr sz="1600" dirty="0">
              <a:cs typeface="Source Sans Pro Light"/>
            </a:endParaRPr>
          </a:p>
          <a:p>
            <a:pPr marL="755650" marR="236854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600" b="0" spc="-5" dirty="0">
                <a:cs typeface="Source Sans Pro Light"/>
              </a:rPr>
              <a:t>Students </a:t>
            </a:r>
            <a:r>
              <a:rPr sz="1600" b="0" dirty="0">
                <a:cs typeface="Source Sans Pro Light"/>
              </a:rPr>
              <a:t>should find the </a:t>
            </a:r>
            <a:r>
              <a:rPr sz="1600" b="0" spc="-10" dirty="0">
                <a:cs typeface="Source Sans Pro Light"/>
              </a:rPr>
              <a:t>correct </a:t>
            </a:r>
            <a:r>
              <a:rPr sz="1600" b="0" spc="-5" dirty="0">
                <a:cs typeface="Source Sans Pro Light"/>
              </a:rPr>
              <a:t>order </a:t>
            </a:r>
            <a:r>
              <a:rPr sz="1600" b="0" dirty="0">
                <a:cs typeface="Source Sans Pro Light"/>
              </a:rPr>
              <a:t>of </a:t>
            </a:r>
            <a:r>
              <a:rPr sz="1600" b="0" spc="-5" dirty="0">
                <a:cs typeface="Source Sans Pro Light"/>
              </a:rPr>
              <a:t>phases and write </a:t>
            </a:r>
            <a:r>
              <a:rPr sz="1600" b="0" dirty="0">
                <a:cs typeface="Source Sans Pro Light"/>
              </a:rPr>
              <a:t>down the </a:t>
            </a:r>
            <a:r>
              <a:rPr sz="1600" b="0" spc="-10" dirty="0">
                <a:cs typeface="Source Sans Pro Light"/>
              </a:rPr>
              <a:t>correct  </a:t>
            </a:r>
            <a:r>
              <a:rPr sz="1600" b="0" spc="-5" dirty="0">
                <a:cs typeface="Source Sans Pro Light"/>
              </a:rPr>
              <a:t>descriptions </a:t>
            </a:r>
            <a:r>
              <a:rPr sz="1600" b="0" spc="-10" dirty="0">
                <a:cs typeface="Source Sans Pro Light"/>
              </a:rPr>
              <a:t>to </a:t>
            </a:r>
            <a:r>
              <a:rPr sz="1600" b="0" dirty="0">
                <a:cs typeface="Source Sans Pro Light"/>
              </a:rPr>
              <a:t>them. They </a:t>
            </a:r>
            <a:r>
              <a:rPr sz="1600" b="0" spc="-10" dirty="0">
                <a:cs typeface="Source Sans Pro Light"/>
              </a:rPr>
              <a:t>can </a:t>
            </a:r>
            <a:r>
              <a:rPr sz="1600" b="0" dirty="0">
                <a:cs typeface="Source Sans Pro Light"/>
              </a:rPr>
              <a:t>use Lifeliqe </a:t>
            </a:r>
            <a:r>
              <a:rPr sz="1600" b="0" spc="-5" dirty="0">
                <a:cs typeface="Source Sans Pro Light"/>
              </a:rPr>
              <a:t>“</a:t>
            </a:r>
            <a:r>
              <a:rPr sz="1600" b="1" spc="-5" dirty="0">
                <a:cs typeface="Source Sans Pro Light"/>
              </a:rPr>
              <a:t>Mitosis</a:t>
            </a:r>
            <a:r>
              <a:rPr sz="1600" b="0" spc="-5" dirty="0">
                <a:cs typeface="Source Sans Pro Light"/>
              </a:rPr>
              <a:t>” </a:t>
            </a:r>
            <a:r>
              <a:rPr sz="1600" b="0" dirty="0">
                <a:cs typeface="Source Sans Pro Light"/>
              </a:rPr>
              <a:t>model </a:t>
            </a:r>
            <a:r>
              <a:rPr sz="1600" b="0" spc="-5" dirty="0">
                <a:cs typeface="Source Sans Pro Light"/>
              </a:rPr>
              <a:t>and Internet </a:t>
            </a:r>
            <a:r>
              <a:rPr sz="1600" b="0" spc="-10" dirty="0">
                <a:cs typeface="Source Sans Pro Light"/>
              </a:rPr>
              <a:t>to </a:t>
            </a:r>
            <a:r>
              <a:rPr sz="1600" b="0" dirty="0">
                <a:cs typeface="Source Sans Pro Light"/>
              </a:rPr>
              <a:t>help  themselves.</a:t>
            </a:r>
            <a:endParaRPr sz="1600" dirty="0">
              <a:cs typeface="Source Sans Pro Light"/>
            </a:endParaRPr>
          </a:p>
          <a:p>
            <a:pPr marL="755650" marR="12890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600" b="0" spc="-15" dirty="0">
                <a:cs typeface="Source Sans Pro Light"/>
              </a:rPr>
              <a:t>After </a:t>
            </a:r>
            <a:r>
              <a:rPr sz="1600" b="0" spc="-10" dirty="0">
                <a:cs typeface="Source Sans Pro Light"/>
              </a:rPr>
              <a:t>a </a:t>
            </a:r>
            <a:r>
              <a:rPr sz="1600" b="0" dirty="0">
                <a:cs typeface="Source Sans Pro Light"/>
              </a:rPr>
              <a:t>given </a:t>
            </a:r>
            <a:r>
              <a:rPr sz="1600" b="0" spc="-10" dirty="0">
                <a:cs typeface="Source Sans Pro Light"/>
              </a:rPr>
              <a:t>duration </a:t>
            </a:r>
            <a:r>
              <a:rPr sz="1600" b="0" spc="-5" dirty="0">
                <a:cs typeface="Source Sans Pro Light"/>
              </a:rPr>
              <a:t>for </a:t>
            </a:r>
            <a:r>
              <a:rPr sz="1600" b="0" dirty="0">
                <a:cs typeface="Source Sans Pro Light"/>
              </a:rPr>
              <a:t>their </a:t>
            </a:r>
            <a:r>
              <a:rPr sz="1600" b="0" spc="-10" dirty="0">
                <a:cs typeface="Source Sans Pro Light"/>
              </a:rPr>
              <a:t>preparation </a:t>
            </a:r>
            <a:r>
              <a:rPr sz="1600" b="0" dirty="0">
                <a:cs typeface="Source Sans Pro Light"/>
              </a:rPr>
              <a:t>(5–7 </a:t>
            </a:r>
            <a:r>
              <a:rPr sz="1600" b="0" spc="-5" dirty="0">
                <a:cs typeface="Source Sans Pro Light"/>
              </a:rPr>
              <a:t>minutes), have </a:t>
            </a:r>
            <a:r>
              <a:rPr sz="1600" b="0" dirty="0">
                <a:cs typeface="Source Sans Pro Light"/>
              </a:rPr>
              <a:t>them </a:t>
            </a:r>
            <a:r>
              <a:rPr sz="1600" b="0" spc="-5" dirty="0">
                <a:cs typeface="Source Sans Pro Light"/>
              </a:rPr>
              <a:t>present </a:t>
            </a:r>
            <a:r>
              <a:rPr sz="1600" b="0" dirty="0">
                <a:cs typeface="Source Sans Pro Light"/>
              </a:rPr>
              <a:t>their  </a:t>
            </a:r>
            <a:r>
              <a:rPr sz="1600" b="0" spc="-5" dirty="0">
                <a:cs typeface="Source Sans Pro Light"/>
              </a:rPr>
              <a:t>results. </a:t>
            </a:r>
            <a:r>
              <a:rPr sz="1600" b="0" dirty="0">
                <a:cs typeface="Source Sans Pro Light"/>
              </a:rPr>
              <a:t>Each of the </a:t>
            </a:r>
            <a:r>
              <a:rPr sz="1600" b="0" spc="-5" dirty="0">
                <a:cs typeface="Source Sans Pro Light"/>
              </a:rPr>
              <a:t>students </a:t>
            </a:r>
            <a:r>
              <a:rPr sz="1600" b="0" dirty="0">
                <a:cs typeface="Source Sans Pro Light"/>
              </a:rPr>
              <a:t>should </a:t>
            </a:r>
            <a:r>
              <a:rPr sz="1600" b="0" spc="-5" dirty="0">
                <a:cs typeface="Source Sans Pro Light"/>
              </a:rPr>
              <a:t>describe </a:t>
            </a:r>
            <a:r>
              <a:rPr sz="1600" b="0" dirty="0">
                <a:cs typeface="Source Sans Pro Light"/>
              </a:rPr>
              <a:t>one </a:t>
            </a:r>
            <a:r>
              <a:rPr sz="1600" b="0" spc="-5" dirty="0">
                <a:cs typeface="Source Sans Pro Light"/>
              </a:rPr>
              <a:t>phase </a:t>
            </a:r>
            <a:r>
              <a:rPr sz="1600" b="0" dirty="0">
                <a:cs typeface="Source Sans Pro Light"/>
              </a:rPr>
              <a:t>(or </a:t>
            </a:r>
            <a:r>
              <a:rPr sz="1600" b="0" spc="-5" dirty="0">
                <a:cs typeface="Source Sans Pro Light"/>
              </a:rPr>
              <a:t>more </a:t>
            </a:r>
            <a:r>
              <a:rPr sz="1600" b="0" dirty="0">
                <a:cs typeface="Source Sans Pro Light"/>
              </a:rPr>
              <a:t>if you choose  </a:t>
            </a:r>
            <a:r>
              <a:rPr sz="1600" b="0" spc="-5" dirty="0">
                <a:cs typeface="Source Sans Pro Light"/>
              </a:rPr>
              <a:t>smaller groups).</a:t>
            </a:r>
            <a:endParaRPr sz="1600" dirty="0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 dirty="0"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600" b="0" dirty="0">
                <a:cs typeface="Source Sans Pro Light"/>
              </a:rPr>
              <a:t>If </a:t>
            </a:r>
            <a:r>
              <a:rPr sz="1600" b="0" spc="-5" dirty="0">
                <a:cs typeface="Source Sans Pro Light"/>
              </a:rPr>
              <a:t>any </a:t>
            </a:r>
            <a:r>
              <a:rPr sz="1600" b="0" spc="-10" dirty="0">
                <a:cs typeface="Source Sans Pro Light"/>
              </a:rPr>
              <a:t>mistakes </a:t>
            </a:r>
            <a:r>
              <a:rPr sz="1600" b="0" dirty="0">
                <a:cs typeface="Source Sans Pro Light"/>
              </a:rPr>
              <a:t>in the </a:t>
            </a:r>
            <a:r>
              <a:rPr sz="1600" b="0" spc="-5" dirty="0">
                <a:cs typeface="Source Sans Pro Light"/>
              </a:rPr>
              <a:t>order </a:t>
            </a:r>
            <a:r>
              <a:rPr sz="1600" b="0" dirty="0">
                <a:cs typeface="Source Sans Pro Light"/>
              </a:rPr>
              <a:t>of the </a:t>
            </a:r>
            <a:r>
              <a:rPr sz="1600" b="0" spc="-5" dirty="0">
                <a:cs typeface="Source Sans Pro Light"/>
              </a:rPr>
              <a:t>images </a:t>
            </a:r>
            <a:r>
              <a:rPr sz="1600" b="0" spc="-10" dirty="0">
                <a:cs typeface="Source Sans Pro Light"/>
              </a:rPr>
              <a:t>are </a:t>
            </a:r>
            <a:r>
              <a:rPr sz="1600" b="0" spc="-5" dirty="0">
                <a:cs typeface="Source Sans Pro Light"/>
              </a:rPr>
              <a:t>made </a:t>
            </a:r>
            <a:r>
              <a:rPr sz="1600" b="0" dirty="0">
                <a:cs typeface="Source Sans Pro Light"/>
              </a:rPr>
              <a:t>or if the </a:t>
            </a:r>
            <a:r>
              <a:rPr sz="1600" b="0" spc="-15" dirty="0">
                <a:cs typeface="Source Sans Pro Light"/>
              </a:rPr>
              <a:t>text </a:t>
            </a:r>
            <a:r>
              <a:rPr sz="1600" b="0" spc="-10" dirty="0">
                <a:cs typeface="Source Sans Pro Light"/>
              </a:rPr>
              <a:t>parts are </a:t>
            </a:r>
            <a:r>
              <a:rPr sz="1600" b="0" spc="-5" dirty="0">
                <a:cs typeface="Source Sans Pro Light"/>
              </a:rPr>
              <a:t>incorrectly  </a:t>
            </a:r>
            <a:r>
              <a:rPr sz="1600" b="0" spc="-15" dirty="0">
                <a:cs typeface="Source Sans Pro Light"/>
              </a:rPr>
              <a:t>attached </a:t>
            </a:r>
            <a:r>
              <a:rPr sz="1600" b="0" spc="-10" dirty="0">
                <a:cs typeface="Source Sans Pro Light"/>
              </a:rPr>
              <a:t>to </a:t>
            </a:r>
            <a:r>
              <a:rPr sz="1600" b="0" dirty="0">
                <a:cs typeface="Source Sans Pro Light"/>
              </a:rPr>
              <a:t>the </a:t>
            </a:r>
            <a:r>
              <a:rPr sz="1600" b="0" spc="-5" dirty="0">
                <a:cs typeface="Source Sans Pro Light"/>
              </a:rPr>
              <a:t>images, </a:t>
            </a:r>
            <a:r>
              <a:rPr sz="1600" b="0" spc="10" dirty="0">
                <a:cs typeface="Source Sans Pro Light"/>
              </a:rPr>
              <a:t>try </a:t>
            </a:r>
            <a:r>
              <a:rPr sz="1600" b="0" spc="-10" dirty="0">
                <a:cs typeface="Source Sans Pro Light"/>
              </a:rPr>
              <a:t>to correct </a:t>
            </a:r>
            <a:r>
              <a:rPr sz="1600" b="0" dirty="0">
                <a:cs typeface="Source Sans Pro Light"/>
              </a:rPr>
              <a:t>them </a:t>
            </a:r>
            <a:r>
              <a:rPr sz="1600" b="0" spc="-5" dirty="0">
                <a:cs typeface="Source Sans Pro Light"/>
              </a:rPr>
              <a:t>through </a:t>
            </a:r>
            <a:r>
              <a:rPr sz="1600" b="0" spc="-10" dirty="0">
                <a:cs typeface="Source Sans Pro Light"/>
              </a:rPr>
              <a:t>a </a:t>
            </a:r>
            <a:r>
              <a:rPr sz="1600" b="0" dirty="0">
                <a:cs typeface="Source Sans Pro Light"/>
              </a:rPr>
              <a:t>series of</a:t>
            </a:r>
            <a:r>
              <a:rPr sz="1600" b="0" spc="60" dirty="0">
                <a:cs typeface="Source Sans Pro Light"/>
              </a:rPr>
              <a:t> </a:t>
            </a:r>
            <a:r>
              <a:rPr sz="1600" b="0" spc="-5" dirty="0">
                <a:cs typeface="Source Sans Pro Light"/>
              </a:rPr>
              <a:t>questions.</a:t>
            </a:r>
            <a:endParaRPr sz="1600" dirty="0">
              <a:cs typeface="Source Sans Pro Light"/>
            </a:endParaRPr>
          </a:p>
        </p:txBody>
      </p:sp>
      <p:graphicFrame>
        <p:nvGraphicFramePr>
          <p:cNvPr id="11" name="object 12">
            <a:extLst>
              <a:ext uri="{FF2B5EF4-FFF2-40B4-BE49-F238E27FC236}">
                <a16:creationId xmlns:a16="http://schemas.microsoft.com/office/drawing/2014/main" id="{02D37667-6F2F-45D5-99F6-FE07ECD20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989083"/>
              </p:ext>
            </p:extLst>
          </p:nvPr>
        </p:nvGraphicFramePr>
        <p:xfrm>
          <a:off x="9200356" y="393700"/>
          <a:ext cx="9448800" cy="1013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79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8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33879">
                <a:tc>
                  <a:txBody>
                    <a:bodyPr/>
                    <a:lstStyle/>
                    <a:p>
                      <a:pPr marL="305435" marR="447040" algn="ctr">
                        <a:lnSpc>
                          <a:spcPct val="100000"/>
                        </a:lnSpc>
                      </a:pPr>
                      <a:r>
                        <a:rPr sz="1700" b="1" spc="-5" dirty="0">
                          <a:latin typeface="+mn-lt"/>
                          <a:cs typeface="Source Sans Pro"/>
                        </a:rPr>
                        <a:t>Interphase: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The </a:t>
                      </a:r>
                      <a:r>
                        <a:rPr sz="1700" b="0" spc="-10" dirty="0">
                          <a:latin typeface="+mn-lt"/>
                          <a:cs typeface="Source Sans Pro Light"/>
                        </a:rPr>
                        <a:t>cell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is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undertaking </a:t>
                      </a:r>
                      <a:r>
                        <a:rPr sz="1700" b="0" spc="-10" dirty="0">
                          <a:latin typeface="+mn-lt"/>
                          <a:cs typeface="Source Sans Pro Light"/>
                        </a:rPr>
                        <a:t>metabolic 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activity and preparing for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the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asexual  reproduction (mitosis).</a:t>
                      </a:r>
                      <a:endParaRPr sz="17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noFill/>
                      <a:prstDash val="soli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689">
                <a:tc>
                  <a:txBody>
                    <a:bodyPr/>
                    <a:lstStyle/>
                    <a:p>
                      <a:pPr marL="231140" marR="372110" indent="-635" algn="ctr">
                        <a:lnSpc>
                          <a:spcPct val="100000"/>
                        </a:lnSpc>
                      </a:pPr>
                      <a:r>
                        <a:rPr sz="1700" b="1" spc="-5" dirty="0">
                          <a:latin typeface="+mn-lt"/>
                          <a:cs typeface="Source Sans Pro"/>
                        </a:rPr>
                        <a:t>Prophase: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Chromatin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in the nucleus </a:t>
                      </a:r>
                      <a:r>
                        <a:rPr sz="1700" b="0" spc="-15" dirty="0">
                          <a:latin typeface="+mn-lt"/>
                          <a:cs typeface="Source Sans Pro Light"/>
                        </a:rPr>
                        <a:t>starts </a:t>
                      </a:r>
                      <a:r>
                        <a:rPr sz="1700" b="0" spc="-10" dirty="0">
                          <a:latin typeface="+mn-lt"/>
                          <a:cs typeface="Source Sans Pro Light"/>
                        </a:rPr>
                        <a:t>to 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condense, resulting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in the nucleolus 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disappearing.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Centrioles move </a:t>
                      </a:r>
                      <a:r>
                        <a:rPr sz="1700" b="0" spc="-10" dirty="0">
                          <a:latin typeface="+mn-lt"/>
                          <a:cs typeface="Source Sans Pro Light"/>
                        </a:rPr>
                        <a:t>to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opposite</a:t>
                      </a:r>
                      <a:r>
                        <a:rPr sz="1700" b="0" spc="-25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ends  of the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 cell.</a:t>
                      </a:r>
                      <a:endParaRPr sz="17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683">
                <a:tc>
                  <a:txBody>
                    <a:bodyPr/>
                    <a:lstStyle/>
                    <a:p>
                      <a:pPr marL="227329" marR="368300" algn="ctr">
                        <a:lnSpc>
                          <a:spcPct val="100000"/>
                        </a:lnSpc>
                      </a:pPr>
                      <a:r>
                        <a:rPr sz="1700" b="1" spc="-10" dirty="0">
                          <a:latin typeface="+mn-lt"/>
                          <a:cs typeface="Source Sans Pro"/>
                        </a:rPr>
                        <a:t>Prometaphase:</a:t>
                      </a:r>
                      <a:r>
                        <a:rPr sz="1700" spc="-10" dirty="0">
                          <a:latin typeface="+mn-lt"/>
                          <a:cs typeface="Source Sans Pro"/>
                        </a:rPr>
                        <a:t> </a:t>
                      </a:r>
                      <a:r>
                        <a:rPr sz="1700" b="0" spc="-10" dirty="0">
                          <a:latin typeface="+mn-lt"/>
                          <a:cs typeface="Source Sans Pro Light"/>
                        </a:rPr>
                        <a:t>Prometaphase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is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marked by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the  dissolution of the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nuclear</a:t>
                      </a:r>
                      <a:r>
                        <a:rPr sz="1700" b="0" spc="-30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membrane.</a:t>
                      </a:r>
                      <a:endParaRPr sz="1700" dirty="0">
                        <a:latin typeface="+mn-lt"/>
                        <a:cs typeface="Source Sans Pro Light"/>
                      </a:endParaRPr>
                    </a:p>
                    <a:p>
                      <a:pPr marL="207645" marR="348615" algn="ctr">
                        <a:lnSpc>
                          <a:spcPct val="100000"/>
                        </a:lnSpc>
                      </a:pP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Kinetochores </a:t>
                      </a:r>
                      <a:r>
                        <a:rPr sz="1700" b="0" spc="-10" dirty="0">
                          <a:latin typeface="+mn-lt"/>
                          <a:cs typeface="Source Sans Pro Light"/>
                        </a:rPr>
                        <a:t>are </a:t>
                      </a:r>
                      <a:r>
                        <a:rPr sz="1700" b="0" spc="-15" dirty="0">
                          <a:latin typeface="+mn-lt"/>
                          <a:cs typeface="Source Sans Pro Light"/>
                        </a:rPr>
                        <a:t>created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by </a:t>
                      </a:r>
                      <a:r>
                        <a:rPr sz="1700" b="0" spc="-10" dirty="0">
                          <a:latin typeface="+mn-lt"/>
                          <a:cs typeface="Source Sans Pro Light"/>
                        </a:rPr>
                        <a:t>proteins </a:t>
                      </a:r>
                      <a:r>
                        <a:rPr sz="1700" b="0" spc="-15" dirty="0">
                          <a:latin typeface="+mn-lt"/>
                          <a:cs typeface="Source Sans Pro Light"/>
                        </a:rPr>
                        <a:t>attached </a:t>
                      </a:r>
                      <a:r>
                        <a:rPr sz="1700" b="0" spc="-10" dirty="0">
                          <a:latin typeface="+mn-lt"/>
                          <a:cs typeface="Source Sans Pro Light"/>
                        </a:rPr>
                        <a:t>to</a:t>
                      </a:r>
                      <a:br>
                        <a:rPr lang="cs-CZ" sz="1700" b="0" spc="-10">
                          <a:latin typeface="+mn-lt"/>
                          <a:cs typeface="Source Sans Pro Light"/>
                        </a:rPr>
                      </a:br>
                      <a:r>
                        <a:rPr sz="1700" b="0" dirty="0">
                          <a:latin typeface="+mn-lt"/>
                          <a:cs typeface="Source Sans Pro Light"/>
                        </a:rPr>
                        <a:t>the </a:t>
                      </a:r>
                      <a:r>
                        <a:rPr lang="en-US" sz="1700" b="0" spc="-10" dirty="0">
                          <a:latin typeface="+mn-lt"/>
                          <a:cs typeface="Source Sans Pro Light"/>
                        </a:rPr>
                        <a:t>centromeres</a:t>
                      </a:r>
                      <a:r>
                        <a:rPr sz="1700" b="0" spc="-10" dirty="0">
                          <a:latin typeface="+mn-lt"/>
                          <a:cs typeface="Source Sans Pro Light"/>
                        </a:rPr>
                        <a:t>.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Chromosomes </a:t>
                      </a:r>
                      <a:r>
                        <a:rPr sz="1700" b="0" spc="-15" dirty="0">
                          <a:latin typeface="+mn-lt"/>
                          <a:cs typeface="Source Sans Pro Light"/>
                        </a:rPr>
                        <a:t>start </a:t>
                      </a:r>
                      <a:r>
                        <a:rPr sz="1700" b="0" spc="-10" dirty="0">
                          <a:latin typeface="+mn-lt"/>
                          <a:cs typeface="Source Sans Pro Light"/>
                        </a:rPr>
                        <a:t>to</a:t>
                      </a:r>
                      <a:r>
                        <a:rPr sz="1700" b="0" spc="30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move.</a:t>
                      </a:r>
                      <a:endParaRPr sz="17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4679">
                <a:tc>
                  <a:txBody>
                    <a:bodyPr/>
                    <a:lstStyle/>
                    <a:p>
                      <a:pPr marL="176530" marR="31750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700" b="1" spc="-10" dirty="0">
                          <a:latin typeface="+mn-lt"/>
                          <a:cs typeface="Source Sans Pro"/>
                        </a:rPr>
                        <a:t>Metaphase:</a:t>
                      </a:r>
                      <a:r>
                        <a:rPr sz="1700" spc="-10" dirty="0">
                          <a:latin typeface="+mn-lt"/>
                          <a:cs typeface="Source Sans Pro"/>
                        </a:rPr>
                        <a:t>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Chromosomes </a:t>
                      </a:r>
                      <a:r>
                        <a:rPr sz="1700" b="0" spc="-10" dirty="0">
                          <a:latin typeface="+mn-lt"/>
                          <a:cs typeface="Source Sans Pro Light"/>
                        </a:rPr>
                        <a:t>are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aligned by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spindle 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fibers along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the </a:t>
                      </a:r>
                      <a:r>
                        <a:rPr lang="en-US" sz="1700" b="0" spc="-10" dirty="0">
                          <a:latin typeface="+mn-lt"/>
                          <a:cs typeface="Source Sans Pro Light"/>
                        </a:rPr>
                        <a:t>center</a:t>
                      </a:r>
                      <a:r>
                        <a:rPr sz="1700" b="0" spc="-10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of the </a:t>
                      </a:r>
                      <a:r>
                        <a:rPr sz="1700" b="0" spc="-10" dirty="0">
                          <a:latin typeface="+mn-lt"/>
                          <a:cs typeface="Source Sans Pro Light"/>
                        </a:rPr>
                        <a:t>cell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nucleus. This 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ensures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the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proper chromosome </a:t>
                      </a:r>
                      <a:r>
                        <a:rPr sz="1700" b="0" spc="-10" dirty="0">
                          <a:latin typeface="+mn-lt"/>
                          <a:cs typeface="Source Sans Pro Light"/>
                        </a:rPr>
                        <a:t>separation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for  </a:t>
                      </a:r>
                      <a:r>
                        <a:rPr sz="1700" b="0" spc="-10" dirty="0">
                          <a:latin typeface="+mn-lt"/>
                          <a:cs typeface="Source Sans Pro Light"/>
                        </a:rPr>
                        <a:t>each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new</a:t>
                      </a:r>
                      <a:r>
                        <a:rPr sz="1700" b="0" spc="5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nucleus.</a:t>
                      </a:r>
                      <a:endParaRPr sz="17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335">
                <a:tc>
                  <a:txBody>
                    <a:bodyPr/>
                    <a:lstStyle/>
                    <a:p>
                      <a:pPr marL="283210" marR="424180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700" b="1" spc="-5" dirty="0">
                          <a:latin typeface="+mn-lt"/>
                          <a:cs typeface="Source Sans Pro"/>
                        </a:rPr>
                        <a:t>Anaphase: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The </a:t>
                      </a:r>
                      <a:r>
                        <a:rPr sz="1700" b="0" spc="-10" dirty="0">
                          <a:latin typeface="+mn-lt"/>
                          <a:cs typeface="Source Sans Pro Light"/>
                        </a:rPr>
                        <a:t>paired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chromosomes </a:t>
                      </a:r>
                      <a:r>
                        <a:rPr sz="1700" b="0" spc="-15" dirty="0">
                          <a:latin typeface="+mn-lt"/>
                          <a:cs typeface="Source Sans Pro Light"/>
                        </a:rPr>
                        <a:t>separate</a:t>
                      </a:r>
                      <a:br>
                        <a:rPr lang="cs-CZ" sz="1700" b="0" spc="-15">
                          <a:latin typeface="+mn-lt"/>
                          <a:cs typeface="Source Sans Pro Light"/>
                        </a:rPr>
                      </a:b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and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move </a:t>
                      </a:r>
                      <a:r>
                        <a:rPr sz="1700" b="0" spc="-10" dirty="0">
                          <a:latin typeface="+mn-lt"/>
                          <a:cs typeface="Source Sans Pro Light"/>
                        </a:rPr>
                        <a:t>to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opposite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sides of the</a:t>
                      </a:r>
                      <a:r>
                        <a:rPr sz="1700" b="0" spc="-15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cell.</a:t>
                      </a:r>
                      <a:endParaRPr sz="1700" dirty="0">
                        <a:latin typeface="+mn-lt"/>
                        <a:cs typeface="Source Sans Pro Light"/>
                      </a:endParaRPr>
                    </a:p>
                    <a:p>
                      <a:pPr marL="177165" marR="318135" algn="ctr">
                        <a:lnSpc>
                          <a:spcPct val="100000"/>
                        </a:lnSpc>
                      </a:pPr>
                      <a:r>
                        <a:rPr sz="1700" b="0" spc="-10" dirty="0">
                          <a:latin typeface="+mn-lt"/>
                          <a:cs typeface="Source Sans Pro Light"/>
                        </a:rPr>
                        <a:t>Telophase: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Chromatids arrive </a:t>
                      </a:r>
                      <a:r>
                        <a:rPr sz="1700" b="0" spc="-15" dirty="0">
                          <a:latin typeface="+mn-lt"/>
                          <a:cs typeface="Source Sans Pro Light"/>
                        </a:rPr>
                        <a:t>at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opposite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poles of  the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cell,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new </a:t>
                      </a:r>
                      <a:r>
                        <a:rPr sz="1700" b="0" spc="-5" dirty="0">
                          <a:latin typeface="+mn-lt"/>
                          <a:cs typeface="Source Sans Pro Light"/>
                        </a:rPr>
                        <a:t>membranes form around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the</a:t>
                      </a:r>
                      <a:r>
                        <a:rPr sz="1700" b="0" spc="-55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700" b="0" dirty="0">
                          <a:latin typeface="+mn-lt"/>
                          <a:cs typeface="Source Sans Pro Light"/>
                        </a:rPr>
                        <a:t>nuclei.</a:t>
                      </a:r>
                      <a:endParaRPr sz="17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37335">
                <a:tc>
                  <a:txBody>
                    <a:bodyPr/>
                    <a:lstStyle/>
                    <a:p>
                      <a:pPr marL="177165" marR="318135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pc="-10" dirty="0">
                          <a:latin typeface="+mn-lt"/>
                          <a:cs typeface="Source Sans Pro"/>
                        </a:rPr>
                        <a:t>Telophase: </a:t>
                      </a:r>
                      <a:r>
                        <a:rPr lang="en-US" sz="1800" b="0" spc="-5" dirty="0">
                          <a:latin typeface="+mn-lt"/>
                          <a:cs typeface="Source Sans Pro Light"/>
                        </a:rPr>
                        <a:t>Chromatids arrive </a:t>
                      </a:r>
                      <a:r>
                        <a:rPr lang="en-US" sz="1800" b="0" spc="-15" dirty="0">
                          <a:latin typeface="+mn-lt"/>
                          <a:cs typeface="Source Sans Pro Light"/>
                        </a:rPr>
                        <a:t>at </a:t>
                      </a:r>
                      <a:r>
                        <a:rPr lang="en-US" sz="1800" b="0" spc="-5" dirty="0">
                          <a:latin typeface="+mn-lt"/>
                          <a:cs typeface="Source Sans Pro Light"/>
                        </a:rPr>
                        <a:t>opposite </a:t>
                      </a:r>
                      <a:r>
                        <a:rPr lang="en-US" sz="1800" b="0" dirty="0">
                          <a:latin typeface="+mn-lt"/>
                          <a:cs typeface="Source Sans Pro Light"/>
                        </a:rPr>
                        <a:t>poles</a:t>
                      </a:r>
                      <a:br>
                        <a:rPr lang="cs-CZ" sz="1800" b="0">
                          <a:latin typeface="+mn-lt"/>
                          <a:cs typeface="Source Sans Pro Light"/>
                        </a:rPr>
                      </a:br>
                      <a:r>
                        <a:rPr lang="en-US" sz="1800" b="0" dirty="0">
                          <a:latin typeface="+mn-lt"/>
                          <a:cs typeface="Source Sans Pro Light"/>
                        </a:rPr>
                        <a:t>of  the </a:t>
                      </a:r>
                      <a:r>
                        <a:rPr lang="en-US" sz="1800" b="0" spc="-5" dirty="0">
                          <a:latin typeface="+mn-lt"/>
                          <a:cs typeface="Source Sans Pro Light"/>
                        </a:rPr>
                        <a:t>cell, </a:t>
                      </a:r>
                      <a:r>
                        <a:rPr lang="en-US" sz="1800" b="0" dirty="0">
                          <a:latin typeface="+mn-lt"/>
                          <a:cs typeface="Source Sans Pro Light"/>
                        </a:rPr>
                        <a:t>new </a:t>
                      </a:r>
                      <a:r>
                        <a:rPr lang="en-US" sz="1800" b="0" spc="-5" dirty="0">
                          <a:latin typeface="+mn-lt"/>
                          <a:cs typeface="Source Sans Pro Light"/>
                        </a:rPr>
                        <a:t>membranes form around </a:t>
                      </a:r>
                      <a:r>
                        <a:rPr lang="en-US" sz="1800" b="0" dirty="0">
                          <a:latin typeface="+mn-lt"/>
                          <a:cs typeface="Source Sans Pro Light"/>
                        </a:rPr>
                        <a:t>the</a:t>
                      </a:r>
                      <a:r>
                        <a:rPr lang="en-US" sz="1800" b="0" spc="-50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lang="en-US" sz="1800" b="0" dirty="0">
                          <a:latin typeface="+mn-lt"/>
                          <a:cs typeface="Source Sans Pro Light"/>
                        </a:rPr>
                        <a:t>nuclei.</a:t>
                      </a:r>
                      <a:endParaRPr lang="en-US" sz="1800" dirty="0">
                        <a:latin typeface="+mn-lt"/>
                        <a:cs typeface="Source Sans Pro Light"/>
                      </a:endParaRPr>
                    </a:p>
                    <a:p>
                      <a:pPr marL="177165" marR="318135" algn="ctr">
                        <a:lnSpc>
                          <a:spcPct val="100000"/>
                        </a:lnSpc>
                      </a:pPr>
                      <a:endParaRPr sz="17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9352448"/>
                  </a:ext>
                </a:extLst>
              </a:tr>
            </a:tbl>
          </a:graphicData>
        </a:graphic>
      </p:graphicFrame>
      <p:sp>
        <p:nvSpPr>
          <p:cNvPr id="12" name="object 13">
            <a:extLst>
              <a:ext uri="{FF2B5EF4-FFF2-40B4-BE49-F238E27FC236}">
                <a16:creationId xmlns:a16="http://schemas.microsoft.com/office/drawing/2014/main" id="{D0E12BA8-629A-47FE-BE3D-B99796BD2D2F}"/>
              </a:ext>
            </a:extLst>
          </p:cNvPr>
          <p:cNvSpPr/>
          <p:nvPr/>
        </p:nvSpPr>
        <p:spPr>
          <a:xfrm>
            <a:off x="15905956" y="546100"/>
            <a:ext cx="1752600" cy="1261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17E8D765-08BB-45FD-8436-21B984820C39}"/>
              </a:ext>
            </a:extLst>
          </p:cNvPr>
          <p:cNvSpPr/>
          <p:nvPr/>
        </p:nvSpPr>
        <p:spPr>
          <a:xfrm>
            <a:off x="15677356" y="2298700"/>
            <a:ext cx="1747922" cy="11649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2742C6DD-EE55-4A27-8795-8F1E32041A9B}"/>
              </a:ext>
            </a:extLst>
          </p:cNvPr>
          <p:cNvSpPr/>
          <p:nvPr/>
        </p:nvSpPr>
        <p:spPr>
          <a:xfrm>
            <a:off x="15829756" y="3941826"/>
            <a:ext cx="1599576" cy="12857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EFD11D61-A597-4458-97AA-97B125E8A018}"/>
              </a:ext>
            </a:extLst>
          </p:cNvPr>
          <p:cNvSpPr/>
          <p:nvPr/>
        </p:nvSpPr>
        <p:spPr>
          <a:xfrm>
            <a:off x="15677356" y="5803900"/>
            <a:ext cx="1881508" cy="13638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8D3F205C-0886-422D-95A2-D6910E13ED99}"/>
              </a:ext>
            </a:extLst>
          </p:cNvPr>
          <p:cNvSpPr/>
          <p:nvPr/>
        </p:nvSpPr>
        <p:spPr>
          <a:xfrm>
            <a:off x="15448756" y="7708900"/>
            <a:ext cx="2265251" cy="10505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30">
            <a:extLst>
              <a:ext uri="{FF2B5EF4-FFF2-40B4-BE49-F238E27FC236}">
                <a16:creationId xmlns:a16="http://schemas.microsoft.com/office/drawing/2014/main" id="{7CCCC8CA-7D96-4C31-918B-385EF76E76DF}"/>
              </a:ext>
            </a:extLst>
          </p:cNvPr>
          <p:cNvSpPr/>
          <p:nvPr/>
        </p:nvSpPr>
        <p:spPr>
          <a:xfrm>
            <a:off x="15220156" y="9004300"/>
            <a:ext cx="2652909" cy="1436966"/>
          </a:xfrm>
          <a:prstGeom prst="rect">
            <a:avLst/>
          </a:prstGeom>
          <a:blipFill>
            <a:blip r:embed="rId7" cstate="print"/>
            <a:stretch>
              <a:fillRect l="-3165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2BD937DC-4882-494C-BC5B-E6B64D6DEA21}"/>
              </a:ext>
            </a:extLst>
          </p:cNvPr>
          <p:cNvSpPr txBox="1"/>
          <p:nvPr/>
        </p:nvSpPr>
        <p:spPr>
          <a:xfrm>
            <a:off x="3004480" y="7823133"/>
            <a:ext cx="2971800" cy="382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linkClick r:id="rId8"/>
              </a:rPr>
              <a:t>Click to open in Lifeliqe</a:t>
            </a:r>
            <a:endParaRPr lang="cs-CZ"/>
          </a:p>
        </p:txBody>
      </p:sp>
      <p:sp>
        <p:nvSpPr>
          <p:cNvPr id="19" name="object 27">
            <a:hlinkClick r:id="rId9"/>
            <a:extLst>
              <a:ext uri="{FF2B5EF4-FFF2-40B4-BE49-F238E27FC236}">
                <a16:creationId xmlns:a16="http://schemas.microsoft.com/office/drawing/2014/main" id="{8272D3F9-1554-4959-A0A4-9FF60251785E}"/>
              </a:ext>
            </a:extLst>
          </p:cNvPr>
          <p:cNvSpPr/>
          <p:nvPr/>
        </p:nvSpPr>
        <p:spPr>
          <a:xfrm>
            <a:off x="1451449" y="4693583"/>
            <a:ext cx="6077863" cy="2819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8140A93D-0449-4A80-AF27-54E6985B212E}"/>
              </a:ext>
            </a:extLst>
          </p:cNvPr>
          <p:cNvSpPr/>
          <p:nvPr/>
        </p:nvSpPr>
        <p:spPr>
          <a:xfrm>
            <a:off x="0" y="546100"/>
            <a:ext cx="8121649" cy="828000"/>
          </a:xfrm>
          <a:custGeom>
            <a:avLst/>
            <a:gdLst/>
            <a:ahLst/>
            <a:cxnLst/>
            <a:rect l="l" t="t" r="r" b="b"/>
            <a:pathLst>
              <a:path w="3883025" h="437515">
                <a:moveTo>
                  <a:pt x="3663867" y="0"/>
                </a:moveTo>
                <a:lnTo>
                  <a:pt x="0" y="0"/>
                </a:lnTo>
                <a:lnTo>
                  <a:pt x="0" y="437153"/>
                </a:lnTo>
                <a:lnTo>
                  <a:pt x="3663867" y="437153"/>
                </a:lnTo>
                <a:lnTo>
                  <a:pt x="3713985" y="431380"/>
                </a:lnTo>
                <a:lnTo>
                  <a:pt x="3759992" y="414936"/>
                </a:lnTo>
                <a:lnTo>
                  <a:pt x="3800576" y="389134"/>
                </a:lnTo>
                <a:lnTo>
                  <a:pt x="3834425" y="355285"/>
                </a:lnTo>
                <a:lnTo>
                  <a:pt x="3860228" y="314701"/>
                </a:lnTo>
                <a:lnTo>
                  <a:pt x="3876671" y="268694"/>
                </a:lnTo>
                <a:lnTo>
                  <a:pt x="3882444" y="218577"/>
                </a:lnTo>
                <a:lnTo>
                  <a:pt x="3876671" y="168459"/>
                </a:lnTo>
                <a:lnTo>
                  <a:pt x="3860228" y="122452"/>
                </a:lnTo>
                <a:lnTo>
                  <a:pt x="3834425" y="81868"/>
                </a:lnTo>
                <a:lnTo>
                  <a:pt x="3800576" y="48018"/>
                </a:lnTo>
                <a:lnTo>
                  <a:pt x="3759992" y="22216"/>
                </a:lnTo>
                <a:lnTo>
                  <a:pt x="3713985" y="5772"/>
                </a:lnTo>
                <a:lnTo>
                  <a:pt x="3663867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1200106-1CA4-481F-9290-DA719B20AE10}"/>
              </a:ext>
            </a:extLst>
          </p:cNvPr>
          <p:cNvSpPr txBox="1"/>
          <p:nvPr/>
        </p:nvSpPr>
        <p:spPr>
          <a:xfrm>
            <a:off x="673100" y="738245"/>
            <a:ext cx="668654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8. </a:t>
            </a:r>
            <a:r>
              <a:rPr lang="en-US" sz="2800" b="0" spc="-5" dirty="0">
                <a:solidFill>
                  <a:srgbClr val="FFFFFF"/>
                </a:solidFill>
                <a:cs typeface="Source Sans Pro Light"/>
              </a:rPr>
              <a:t>Present </a:t>
            </a: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the </a:t>
            </a:r>
            <a:r>
              <a:rPr lang="en-US" sz="2800" b="0" spc="-5" dirty="0">
                <a:solidFill>
                  <a:srgbClr val="FFFFFF"/>
                </a:solidFill>
                <a:cs typeface="Source Sans Pro Light"/>
              </a:rPr>
              <a:t>topic </a:t>
            </a: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- </a:t>
            </a:r>
            <a:r>
              <a:rPr lang="en-US" sz="2800" b="0" spc="-5" dirty="0">
                <a:solidFill>
                  <a:srgbClr val="FFFFFF"/>
                </a:solidFill>
                <a:cs typeface="Source Sans Pro Light"/>
              </a:rPr>
              <a:t>Mitosis </a:t>
            </a: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in </a:t>
            </a:r>
            <a:r>
              <a:rPr lang="en-US" sz="2800" b="0" spc="-20" dirty="0">
                <a:solidFill>
                  <a:srgbClr val="FFFFFF"/>
                </a:solidFill>
                <a:cs typeface="Source Sans Pro Light"/>
              </a:rPr>
              <a:t>real</a:t>
            </a:r>
            <a:r>
              <a:rPr lang="en-US" sz="2800" b="0" spc="-2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b="0" spc="-5" dirty="0">
                <a:solidFill>
                  <a:srgbClr val="FFFFFF"/>
                </a:solidFill>
                <a:cs typeface="Source Sans Pro Light"/>
              </a:rPr>
              <a:t>life</a:t>
            </a:r>
            <a:endParaRPr lang="en-US" sz="2800" dirty="0">
              <a:cs typeface="Source Sans Pro Light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19230BDB-B9E8-48AC-89A5-C9AF40D2264B}"/>
              </a:ext>
            </a:extLst>
          </p:cNvPr>
          <p:cNvSpPr txBox="1"/>
          <p:nvPr/>
        </p:nvSpPr>
        <p:spPr>
          <a:xfrm>
            <a:off x="994357" y="2080612"/>
            <a:ext cx="557276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b="0" spc="-5" dirty="0">
                <a:cs typeface="Source Sans Pro Light"/>
              </a:rPr>
              <a:t>Connect</a:t>
            </a:r>
            <a:r>
              <a:rPr sz="1600" b="0" spc="-30" dirty="0">
                <a:cs typeface="Source Sans Pro Light"/>
              </a:rPr>
              <a:t> </a:t>
            </a:r>
            <a:r>
              <a:rPr sz="1600" b="0" spc="-10" dirty="0">
                <a:cs typeface="Source Sans Pro Light"/>
              </a:rPr>
              <a:t>to</a:t>
            </a:r>
            <a:r>
              <a:rPr sz="1600" b="0" spc="-30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the</a:t>
            </a:r>
            <a:r>
              <a:rPr sz="1600" b="0" spc="-25" dirty="0">
                <a:cs typeface="Source Sans Pro Light"/>
              </a:rPr>
              <a:t> </a:t>
            </a:r>
            <a:r>
              <a:rPr sz="1600" b="0" spc="-5" dirty="0">
                <a:cs typeface="Source Sans Pro Light"/>
              </a:rPr>
              <a:t>previous</a:t>
            </a:r>
            <a:r>
              <a:rPr sz="1600" b="0" spc="-30" dirty="0">
                <a:cs typeface="Source Sans Pro Light"/>
              </a:rPr>
              <a:t> </a:t>
            </a:r>
            <a:r>
              <a:rPr sz="1600" b="0" spc="-10" dirty="0">
                <a:cs typeface="Source Sans Pro Light"/>
              </a:rPr>
              <a:t>activity.</a:t>
            </a:r>
            <a:r>
              <a:rPr sz="1600" b="0" spc="-25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Open</a:t>
            </a:r>
            <a:r>
              <a:rPr sz="1600" b="0" spc="-30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the</a:t>
            </a:r>
            <a:r>
              <a:rPr sz="1600" b="0" spc="-25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model</a:t>
            </a:r>
            <a:r>
              <a:rPr sz="1600" b="0" spc="-30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of</a:t>
            </a:r>
            <a:r>
              <a:rPr sz="1600" b="0" spc="-25" dirty="0">
                <a:cs typeface="Source Sans Pro Light"/>
              </a:rPr>
              <a:t> </a:t>
            </a:r>
            <a:r>
              <a:rPr sz="1600" b="1" i="1" spc="-5" dirty="0">
                <a:cs typeface="Source Sans Pro"/>
              </a:rPr>
              <a:t>“Mitosis”</a:t>
            </a:r>
            <a:r>
              <a:rPr sz="1600" b="1" i="1" spc="-35" dirty="0">
                <a:cs typeface="Source Sans Pro"/>
              </a:rPr>
              <a:t> </a:t>
            </a:r>
            <a:r>
              <a:rPr sz="1600" b="0" spc="-10" dirty="0">
                <a:cs typeface="Source Sans Pro Light"/>
              </a:rPr>
              <a:t>located</a:t>
            </a:r>
            <a:r>
              <a:rPr sz="1600" b="0" spc="-25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in</a:t>
            </a:r>
            <a:r>
              <a:rPr sz="1600" b="0" spc="-30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the</a:t>
            </a:r>
            <a:r>
              <a:rPr sz="1600" b="0" spc="-25" dirty="0">
                <a:cs typeface="Source Sans Pro Light"/>
              </a:rPr>
              <a:t> </a:t>
            </a:r>
            <a:r>
              <a:rPr sz="1600" b="1" spc="-5" dirty="0">
                <a:cs typeface="Source Sans Pro"/>
              </a:rPr>
              <a:t>Human</a:t>
            </a:r>
            <a:r>
              <a:rPr sz="1600" b="1" spc="-35" dirty="0">
                <a:cs typeface="Source Sans Pro"/>
              </a:rPr>
              <a:t> </a:t>
            </a:r>
            <a:r>
              <a:rPr sz="1600" b="1" dirty="0">
                <a:cs typeface="Source Sans Pro"/>
              </a:rPr>
              <a:t>Biology  </a:t>
            </a:r>
            <a:r>
              <a:rPr sz="1600" b="1" spc="-5" dirty="0">
                <a:cs typeface="Source Sans Pro Light"/>
              </a:rPr>
              <a:t>library</a:t>
            </a:r>
            <a:r>
              <a:rPr sz="1600" b="1" spc="-25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in</a:t>
            </a:r>
            <a:r>
              <a:rPr sz="1600" b="0" spc="-25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the</a:t>
            </a:r>
            <a:r>
              <a:rPr sz="1600" b="0" spc="-25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Lifeliqe</a:t>
            </a:r>
            <a:r>
              <a:rPr sz="1600" b="0" spc="-25" dirty="0">
                <a:cs typeface="Source Sans Pro Light"/>
              </a:rPr>
              <a:t> </a:t>
            </a:r>
            <a:r>
              <a:rPr sz="1600" b="0" spc="-10" dirty="0">
                <a:cs typeface="Source Sans Pro Light"/>
              </a:rPr>
              <a:t>app.</a:t>
            </a:r>
            <a:r>
              <a:rPr sz="1600" b="0" spc="-25" dirty="0">
                <a:cs typeface="Source Sans Pro Light"/>
              </a:rPr>
              <a:t> </a:t>
            </a:r>
            <a:r>
              <a:rPr sz="1600" b="0" spc="-5" dirty="0">
                <a:cs typeface="Source Sans Pro Light"/>
              </a:rPr>
              <a:t>Here</a:t>
            </a:r>
            <a:r>
              <a:rPr sz="1600" b="0" spc="-25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you</a:t>
            </a:r>
            <a:r>
              <a:rPr sz="1600" b="0" spc="-25" dirty="0">
                <a:cs typeface="Source Sans Pro Light"/>
              </a:rPr>
              <a:t> </a:t>
            </a:r>
            <a:r>
              <a:rPr sz="1600" b="0" spc="-10" dirty="0">
                <a:cs typeface="Source Sans Pro Light"/>
              </a:rPr>
              <a:t>can</a:t>
            </a:r>
            <a:r>
              <a:rPr sz="1600" b="0" spc="-20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show</a:t>
            </a:r>
            <a:r>
              <a:rPr sz="1600" b="0" spc="-25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the</a:t>
            </a:r>
            <a:r>
              <a:rPr sz="1600" b="0" spc="-25" dirty="0">
                <a:cs typeface="Source Sans Pro Light"/>
              </a:rPr>
              <a:t> </a:t>
            </a:r>
            <a:r>
              <a:rPr sz="1600" b="0" spc="-5" dirty="0">
                <a:cs typeface="Source Sans Pro Light"/>
              </a:rPr>
              <a:t>animation,</a:t>
            </a:r>
            <a:r>
              <a:rPr sz="1600" b="0" spc="-25" dirty="0">
                <a:cs typeface="Source Sans Pro Light"/>
              </a:rPr>
              <a:t> </a:t>
            </a:r>
            <a:r>
              <a:rPr sz="1600" b="0" spc="-5" dirty="0">
                <a:cs typeface="Source Sans Pro Light"/>
              </a:rPr>
              <a:t>stopping</a:t>
            </a:r>
            <a:r>
              <a:rPr sz="1600" b="0" spc="-25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it</a:t>
            </a:r>
            <a:r>
              <a:rPr sz="1600" b="0" spc="-25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whenever</a:t>
            </a:r>
            <a:r>
              <a:rPr sz="1600" b="0" spc="-25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you</a:t>
            </a:r>
            <a:r>
              <a:rPr sz="1600" b="0" spc="-25" dirty="0">
                <a:cs typeface="Source Sans Pro Light"/>
              </a:rPr>
              <a:t> </a:t>
            </a:r>
            <a:r>
              <a:rPr sz="1600" b="0" spc="-10" dirty="0">
                <a:cs typeface="Source Sans Pro Light"/>
              </a:rPr>
              <a:t>want  to </a:t>
            </a:r>
            <a:r>
              <a:rPr sz="1600" b="0" spc="-5" dirty="0">
                <a:cs typeface="Source Sans Pro Light"/>
              </a:rPr>
              <a:t>describe </a:t>
            </a:r>
            <a:r>
              <a:rPr sz="1600" b="0" spc="-10" dirty="0">
                <a:cs typeface="Source Sans Pro Light"/>
              </a:rPr>
              <a:t>a</a:t>
            </a:r>
            <a:r>
              <a:rPr sz="1600" b="0" spc="10" dirty="0">
                <a:cs typeface="Source Sans Pro Light"/>
              </a:rPr>
              <a:t> </a:t>
            </a:r>
            <a:r>
              <a:rPr sz="1600" b="0" spc="-5" dirty="0">
                <a:cs typeface="Source Sans Pro Light"/>
              </a:rPr>
              <a:t>phase.</a:t>
            </a:r>
            <a:endParaRPr sz="1600" dirty="0">
              <a:cs typeface="Source Sans Pro Light"/>
            </a:endParaRPr>
          </a:p>
        </p:txBody>
      </p:sp>
      <p:sp>
        <p:nvSpPr>
          <p:cNvPr id="9" name="object 15">
            <a:extLst>
              <a:ext uri="{FF2B5EF4-FFF2-40B4-BE49-F238E27FC236}">
                <a16:creationId xmlns:a16="http://schemas.microsoft.com/office/drawing/2014/main" id="{818547C0-294A-4E80-A493-84343D3E0131}"/>
              </a:ext>
            </a:extLst>
          </p:cNvPr>
          <p:cNvSpPr txBox="1"/>
          <p:nvPr/>
        </p:nvSpPr>
        <p:spPr>
          <a:xfrm>
            <a:off x="994356" y="3715722"/>
            <a:ext cx="44413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dirty="0">
                <a:cs typeface="Source Sans Pro Light"/>
              </a:rPr>
              <a:t>1.</a:t>
            </a:r>
            <a:endParaRPr sz="1600" dirty="0">
              <a:cs typeface="Source Sans Pro Light"/>
            </a:endParaRPr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EA9A376-3F13-4F44-94C4-9488551579A7}"/>
              </a:ext>
            </a:extLst>
          </p:cNvPr>
          <p:cNvSpPr txBox="1"/>
          <p:nvPr/>
        </p:nvSpPr>
        <p:spPr>
          <a:xfrm>
            <a:off x="1451557" y="3715722"/>
            <a:ext cx="282283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dirty="0">
                <a:cs typeface="Source Sans Pro Light"/>
              </a:rPr>
              <a:t>Spindle</a:t>
            </a:r>
            <a:r>
              <a:rPr sz="1600" b="0" spc="-60" dirty="0">
                <a:cs typeface="Source Sans Pro Light"/>
              </a:rPr>
              <a:t> </a:t>
            </a:r>
            <a:r>
              <a:rPr sz="1600" b="0" dirty="0">
                <a:cs typeface="Source Sans Pro Light"/>
              </a:rPr>
              <a:t>Fiber</a:t>
            </a:r>
            <a:endParaRPr sz="1600" dirty="0">
              <a:cs typeface="Source Sans Pro Light"/>
            </a:endParaRPr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F3A7FEB7-FA00-4FFB-9B3E-E9ECEEE86D22}"/>
              </a:ext>
            </a:extLst>
          </p:cNvPr>
          <p:cNvSpPr txBox="1"/>
          <p:nvPr/>
        </p:nvSpPr>
        <p:spPr>
          <a:xfrm>
            <a:off x="994356" y="4147470"/>
            <a:ext cx="44413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dirty="0">
                <a:cs typeface="Source Sans Pro Light"/>
              </a:rPr>
              <a:t>2.</a:t>
            </a:r>
            <a:endParaRPr sz="1600" dirty="0">
              <a:cs typeface="Source Sans Pro Light"/>
            </a:endParaRPr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8A1E6F39-C0C8-4293-A19E-095731843DE9}"/>
              </a:ext>
            </a:extLst>
          </p:cNvPr>
          <p:cNvSpPr txBox="1"/>
          <p:nvPr/>
        </p:nvSpPr>
        <p:spPr>
          <a:xfrm>
            <a:off x="1451557" y="4147470"/>
            <a:ext cx="263280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spc="-5" dirty="0">
                <a:cs typeface="Source Sans Pro Light"/>
              </a:rPr>
              <a:t>Centrosome</a:t>
            </a:r>
            <a:endParaRPr sz="1600" dirty="0">
              <a:cs typeface="Source Sans Pro Light"/>
            </a:endParaRPr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id="{3E137169-9E74-4D11-BADA-D226E66950A6}"/>
              </a:ext>
            </a:extLst>
          </p:cNvPr>
          <p:cNvSpPr txBox="1"/>
          <p:nvPr/>
        </p:nvSpPr>
        <p:spPr>
          <a:xfrm>
            <a:off x="994356" y="4579220"/>
            <a:ext cx="44413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dirty="0">
                <a:cs typeface="Source Sans Pro Light"/>
              </a:rPr>
              <a:t>3.</a:t>
            </a:r>
            <a:endParaRPr sz="1600" dirty="0">
              <a:cs typeface="Source Sans Pro Light"/>
            </a:endParaRPr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64B77ECC-AF0F-4DC6-B33A-D026CC25E054}"/>
              </a:ext>
            </a:extLst>
          </p:cNvPr>
          <p:cNvSpPr txBox="1"/>
          <p:nvPr/>
        </p:nvSpPr>
        <p:spPr>
          <a:xfrm>
            <a:off x="1451556" y="4579220"/>
            <a:ext cx="409119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dirty="0">
                <a:cs typeface="Source Sans Pro Light"/>
              </a:rPr>
              <a:t>Nucleus</a:t>
            </a:r>
            <a:r>
              <a:rPr sz="1600" b="0" spc="-60" dirty="0">
                <a:cs typeface="Source Sans Pro Light"/>
              </a:rPr>
              <a:t> </a:t>
            </a:r>
            <a:r>
              <a:rPr sz="1600" b="0" spc="-5" dirty="0">
                <a:cs typeface="Source Sans Pro Light"/>
              </a:rPr>
              <a:t>Membrane</a:t>
            </a:r>
            <a:endParaRPr sz="1600" dirty="0">
              <a:cs typeface="Source Sans Pro Light"/>
            </a:endParaRPr>
          </a:p>
        </p:txBody>
      </p:sp>
      <p:sp>
        <p:nvSpPr>
          <p:cNvPr id="15" name="object 21">
            <a:extLst>
              <a:ext uri="{FF2B5EF4-FFF2-40B4-BE49-F238E27FC236}">
                <a16:creationId xmlns:a16="http://schemas.microsoft.com/office/drawing/2014/main" id="{473279F6-9C12-41F5-9757-6CBB451D8422}"/>
              </a:ext>
            </a:extLst>
          </p:cNvPr>
          <p:cNvSpPr txBox="1"/>
          <p:nvPr/>
        </p:nvSpPr>
        <p:spPr>
          <a:xfrm>
            <a:off x="994356" y="5010969"/>
            <a:ext cx="44413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dirty="0">
                <a:cs typeface="Source Sans Pro Light"/>
              </a:rPr>
              <a:t>4.</a:t>
            </a:r>
            <a:endParaRPr sz="1600" dirty="0">
              <a:cs typeface="Source Sans Pro Light"/>
            </a:endParaRPr>
          </a:p>
        </p:txBody>
      </p:sp>
      <p:sp>
        <p:nvSpPr>
          <p:cNvPr id="16" name="object 22">
            <a:extLst>
              <a:ext uri="{FF2B5EF4-FFF2-40B4-BE49-F238E27FC236}">
                <a16:creationId xmlns:a16="http://schemas.microsoft.com/office/drawing/2014/main" id="{5CEDD859-B316-4987-8B8C-F951C2CB1DE7}"/>
              </a:ext>
            </a:extLst>
          </p:cNvPr>
          <p:cNvSpPr txBox="1"/>
          <p:nvPr/>
        </p:nvSpPr>
        <p:spPr>
          <a:xfrm>
            <a:off x="1451557" y="5010969"/>
            <a:ext cx="291252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spc="-5" dirty="0">
                <a:cs typeface="Source Sans Pro Light"/>
              </a:rPr>
              <a:t>Chromosome</a:t>
            </a:r>
            <a:endParaRPr sz="1600" dirty="0">
              <a:cs typeface="Source Sans Pro Light"/>
            </a:endParaRPr>
          </a:p>
        </p:txBody>
      </p:sp>
      <p:sp>
        <p:nvSpPr>
          <p:cNvPr id="17" name="object 23">
            <a:extLst>
              <a:ext uri="{FF2B5EF4-FFF2-40B4-BE49-F238E27FC236}">
                <a16:creationId xmlns:a16="http://schemas.microsoft.com/office/drawing/2014/main" id="{BB39DEA1-1EB4-47A1-961F-44FF11EFC32F}"/>
              </a:ext>
            </a:extLst>
          </p:cNvPr>
          <p:cNvSpPr txBox="1"/>
          <p:nvPr/>
        </p:nvSpPr>
        <p:spPr>
          <a:xfrm>
            <a:off x="994356" y="5442718"/>
            <a:ext cx="44413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dirty="0">
                <a:cs typeface="Source Sans Pro Light"/>
              </a:rPr>
              <a:t>5.</a:t>
            </a:r>
            <a:endParaRPr sz="1600" dirty="0">
              <a:cs typeface="Source Sans Pro Light"/>
            </a:endParaRPr>
          </a:p>
        </p:txBody>
      </p:sp>
      <p:sp>
        <p:nvSpPr>
          <p:cNvPr id="18" name="object 24">
            <a:extLst>
              <a:ext uri="{FF2B5EF4-FFF2-40B4-BE49-F238E27FC236}">
                <a16:creationId xmlns:a16="http://schemas.microsoft.com/office/drawing/2014/main" id="{E833C894-C825-4D0B-9DDF-D4089E35E15C}"/>
              </a:ext>
            </a:extLst>
          </p:cNvPr>
          <p:cNvSpPr txBox="1"/>
          <p:nvPr/>
        </p:nvSpPr>
        <p:spPr>
          <a:xfrm>
            <a:off x="1451556" y="5442718"/>
            <a:ext cx="181498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b="0" dirty="0">
                <a:cs typeface="Source Sans Pro Light"/>
              </a:rPr>
              <a:t>Centriole</a:t>
            </a:r>
            <a:endParaRPr sz="1600" dirty="0">
              <a:cs typeface="Source Sans Pro Light"/>
            </a:endParaRPr>
          </a:p>
        </p:txBody>
      </p:sp>
      <p:sp>
        <p:nvSpPr>
          <p:cNvPr id="19" name="object 25">
            <a:extLst>
              <a:ext uri="{FF2B5EF4-FFF2-40B4-BE49-F238E27FC236}">
                <a16:creationId xmlns:a16="http://schemas.microsoft.com/office/drawing/2014/main" id="{A979E679-1474-4C27-A3FE-C6C2F1F748AD}"/>
              </a:ext>
            </a:extLst>
          </p:cNvPr>
          <p:cNvSpPr txBox="1"/>
          <p:nvPr/>
        </p:nvSpPr>
        <p:spPr>
          <a:xfrm>
            <a:off x="994356" y="5874467"/>
            <a:ext cx="44413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dirty="0">
                <a:cs typeface="Source Sans Pro Light"/>
              </a:rPr>
              <a:t>6.</a:t>
            </a:r>
            <a:endParaRPr sz="1600" dirty="0">
              <a:cs typeface="Source Sans Pro Light"/>
            </a:endParaRPr>
          </a:p>
        </p:txBody>
      </p:sp>
      <p:sp>
        <p:nvSpPr>
          <p:cNvPr id="20" name="object 26">
            <a:extLst>
              <a:ext uri="{FF2B5EF4-FFF2-40B4-BE49-F238E27FC236}">
                <a16:creationId xmlns:a16="http://schemas.microsoft.com/office/drawing/2014/main" id="{C15C5C0C-0FED-4091-B4A3-2E337ABEBBC6}"/>
              </a:ext>
            </a:extLst>
          </p:cNvPr>
          <p:cNvSpPr txBox="1"/>
          <p:nvPr/>
        </p:nvSpPr>
        <p:spPr>
          <a:xfrm>
            <a:off x="1451557" y="5874467"/>
            <a:ext cx="324989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dirty="0">
                <a:cs typeface="Source Sans Pro Light"/>
              </a:rPr>
              <a:t>Cell</a:t>
            </a:r>
            <a:r>
              <a:rPr sz="1600" b="0" spc="-40" dirty="0">
                <a:cs typeface="Source Sans Pro Light"/>
              </a:rPr>
              <a:t> </a:t>
            </a:r>
            <a:r>
              <a:rPr sz="1600" b="0" spc="-10" dirty="0">
                <a:cs typeface="Source Sans Pro Light"/>
              </a:rPr>
              <a:t>membrane</a:t>
            </a:r>
            <a:endParaRPr sz="1600" dirty="0">
              <a:cs typeface="Source Sans Pro Light"/>
            </a:endParaRPr>
          </a:p>
        </p:txBody>
      </p:sp>
      <p:sp>
        <p:nvSpPr>
          <p:cNvPr id="21" name="object 14">
            <a:hlinkClick r:id="rId2"/>
            <a:extLst>
              <a:ext uri="{FF2B5EF4-FFF2-40B4-BE49-F238E27FC236}">
                <a16:creationId xmlns:a16="http://schemas.microsoft.com/office/drawing/2014/main" id="{C2BAE140-D94B-4275-B212-4F7C9E447B1E}"/>
              </a:ext>
            </a:extLst>
          </p:cNvPr>
          <p:cNvSpPr/>
          <p:nvPr/>
        </p:nvSpPr>
        <p:spPr>
          <a:xfrm>
            <a:off x="3548850" y="3561996"/>
            <a:ext cx="4901839" cy="4908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7">
            <a:hlinkClick r:id="rId2"/>
            <a:extLst>
              <a:ext uri="{FF2B5EF4-FFF2-40B4-BE49-F238E27FC236}">
                <a16:creationId xmlns:a16="http://schemas.microsoft.com/office/drawing/2014/main" id="{C2E24F7F-2990-4A70-93B3-7B5B149B904D}"/>
              </a:ext>
            </a:extLst>
          </p:cNvPr>
          <p:cNvSpPr/>
          <p:nvPr/>
        </p:nvSpPr>
        <p:spPr>
          <a:xfrm>
            <a:off x="9047956" y="3365500"/>
            <a:ext cx="9198928" cy="426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ADC339-2155-4F8F-AC56-E46050E1D322}"/>
              </a:ext>
            </a:extLst>
          </p:cNvPr>
          <p:cNvGrpSpPr/>
          <p:nvPr/>
        </p:nvGrpSpPr>
        <p:grpSpPr>
          <a:xfrm>
            <a:off x="17036256" y="622300"/>
            <a:ext cx="469900" cy="541020"/>
            <a:chOff x="12267581" y="683761"/>
            <a:chExt cx="469900" cy="541020"/>
          </a:xfrm>
        </p:grpSpPr>
        <p:sp>
          <p:nvSpPr>
            <p:cNvPr id="24" name="object 12">
              <a:extLst>
                <a:ext uri="{FF2B5EF4-FFF2-40B4-BE49-F238E27FC236}">
                  <a16:creationId xmlns:a16="http://schemas.microsoft.com/office/drawing/2014/main" id="{E5B2A512-8F43-4037-87A3-0DAFE4F4C360}"/>
                </a:ext>
              </a:extLst>
            </p:cNvPr>
            <p:cNvSpPr/>
            <p:nvPr/>
          </p:nvSpPr>
          <p:spPr>
            <a:xfrm>
              <a:off x="12267581" y="683761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506" y="40640"/>
                  </a:moveTo>
                  <a:lnTo>
                    <a:pt x="200524" y="40640"/>
                  </a:lnTo>
                  <a:lnTo>
                    <a:pt x="204754" y="41910"/>
                  </a:lnTo>
                  <a:lnTo>
                    <a:pt x="204754" y="68579"/>
                  </a:lnTo>
                  <a:lnTo>
                    <a:pt x="202845" y="68579"/>
                  </a:lnTo>
                  <a:lnTo>
                    <a:pt x="195653" y="69850"/>
                  </a:lnTo>
                  <a:lnTo>
                    <a:pt x="154676" y="80010"/>
                  </a:lnTo>
                  <a:lnTo>
                    <a:pt x="102999" y="106679"/>
                  </a:lnTo>
                  <a:lnTo>
                    <a:pt x="63708" y="140970"/>
                  </a:lnTo>
                  <a:lnTo>
                    <a:pt x="36740" y="175260"/>
                  </a:lnTo>
                  <a:lnTo>
                    <a:pt x="16325" y="215900"/>
                  </a:lnTo>
                  <a:lnTo>
                    <a:pt x="3849" y="260350"/>
                  </a:lnTo>
                  <a:lnTo>
                    <a:pt x="0" y="308610"/>
                  </a:lnTo>
                  <a:lnTo>
                    <a:pt x="108" y="316229"/>
                  </a:lnTo>
                  <a:lnTo>
                    <a:pt x="12339" y="381000"/>
                  </a:lnTo>
                  <a:lnTo>
                    <a:pt x="40557" y="438150"/>
                  </a:lnTo>
                  <a:lnTo>
                    <a:pt x="94974" y="495300"/>
                  </a:lnTo>
                  <a:lnTo>
                    <a:pt x="133206" y="518160"/>
                  </a:lnTo>
                  <a:lnTo>
                    <a:pt x="175287" y="533400"/>
                  </a:lnTo>
                  <a:lnTo>
                    <a:pt x="221161" y="541020"/>
                  </a:lnTo>
                  <a:lnTo>
                    <a:pt x="253673" y="541020"/>
                  </a:lnTo>
                  <a:lnTo>
                    <a:pt x="285884" y="535940"/>
                  </a:lnTo>
                  <a:lnTo>
                    <a:pt x="314319" y="527050"/>
                  </a:lnTo>
                  <a:lnTo>
                    <a:pt x="340881" y="515620"/>
                  </a:lnTo>
                  <a:lnTo>
                    <a:pt x="365552" y="501650"/>
                  </a:lnTo>
                  <a:lnTo>
                    <a:pt x="214605" y="501650"/>
                  </a:lnTo>
                  <a:lnTo>
                    <a:pt x="197950" y="499110"/>
                  </a:lnTo>
                  <a:lnTo>
                    <a:pt x="189804" y="496570"/>
                  </a:lnTo>
                  <a:lnTo>
                    <a:pt x="186928" y="496570"/>
                  </a:lnTo>
                  <a:lnTo>
                    <a:pt x="180665" y="495300"/>
                  </a:lnTo>
                  <a:lnTo>
                    <a:pt x="176296" y="494029"/>
                  </a:lnTo>
                  <a:lnTo>
                    <a:pt x="171739" y="491490"/>
                  </a:lnTo>
                  <a:lnTo>
                    <a:pt x="167246" y="490220"/>
                  </a:lnTo>
                  <a:lnTo>
                    <a:pt x="159601" y="487679"/>
                  </a:lnTo>
                  <a:lnTo>
                    <a:pt x="155935" y="486410"/>
                  </a:lnTo>
                  <a:lnTo>
                    <a:pt x="151843" y="483870"/>
                  </a:lnTo>
                  <a:lnTo>
                    <a:pt x="148466" y="482600"/>
                  </a:lnTo>
                  <a:lnTo>
                    <a:pt x="146457" y="481329"/>
                  </a:lnTo>
                  <a:lnTo>
                    <a:pt x="138826" y="477520"/>
                  </a:lnTo>
                  <a:lnTo>
                    <a:pt x="133314" y="473710"/>
                  </a:lnTo>
                  <a:lnTo>
                    <a:pt x="127917" y="471170"/>
                  </a:lnTo>
                  <a:lnTo>
                    <a:pt x="127955" y="469900"/>
                  </a:lnTo>
                  <a:lnTo>
                    <a:pt x="122908" y="467360"/>
                  </a:lnTo>
                  <a:lnTo>
                    <a:pt x="120284" y="464820"/>
                  </a:lnTo>
                  <a:lnTo>
                    <a:pt x="119594" y="464820"/>
                  </a:lnTo>
                  <a:lnTo>
                    <a:pt x="118765" y="463550"/>
                  </a:lnTo>
                  <a:lnTo>
                    <a:pt x="112175" y="458470"/>
                  </a:lnTo>
                  <a:lnTo>
                    <a:pt x="104128" y="452120"/>
                  </a:lnTo>
                  <a:lnTo>
                    <a:pt x="103915" y="452120"/>
                  </a:lnTo>
                  <a:lnTo>
                    <a:pt x="118138" y="438150"/>
                  </a:lnTo>
                  <a:lnTo>
                    <a:pt x="118163" y="435610"/>
                  </a:lnTo>
                  <a:lnTo>
                    <a:pt x="87509" y="435610"/>
                  </a:lnTo>
                  <a:lnTo>
                    <a:pt x="84810" y="431800"/>
                  </a:lnTo>
                  <a:lnTo>
                    <a:pt x="82274" y="429260"/>
                  </a:lnTo>
                  <a:lnTo>
                    <a:pt x="79801" y="425450"/>
                  </a:lnTo>
                  <a:lnTo>
                    <a:pt x="63386" y="401320"/>
                  </a:lnTo>
                  <a:lnTo>
                    <a:pt x="51081" y="374650"/>
                  </a:lnTo>
                  <a:lnTo>
                    <a:pt x="42856" y="345440"/>
                  </a:lnTo>
                  <a:lnTo>
                    <a:pt x="38677" y="314960"/>
                  </a:lnTo>
                  <a:lnTo>
                    <a:pt x="56817" y="314960"/>
                  </a:lnTo>
                  <a:lnTo>
                    <a:pt x="58084" y="313690"/>
                  </a:lnTo>
                  <a:lnTo>
                    <a:pt x="60193" y="313690"/>
                  </a:lnTo>
                  <a:lnTo>
                    <a:pt x="61223" y="311150"/>
                  </a:lnTo>
                  <a:lnTo>
                    <a:pt x="61235" y="294640"/>
                  </a:lnTo>
                  <a:lnTo>
                    <a:pt x="58637" y="292100"/>
                  </a:lnTo>
                  <a:lnTo>
                    <a:pt x="38714" y="292100"/>
                  </a:lnTo>
                  <a:lnTo>
                    <a:pt x="39279" y="287020"/>
                  </a:lnTo>
                  <a:lnTo>
                    <a:pt x="46699" y="247650"/>
                  </a:lnTo>
                  <a:lnTo>
                    <a:pt x="47213" y="245110"/>
                  </a:lnTo>
                  <a:lnTo>
                    <a:pt x="47816" y="243840"/>
                  </a:lnTo>
                  <a:lnTo>
                    <a:pt x="48380" y="241300"/>
                  </a:lnTo>
                  <a:lnTo>
                    <a:pt x="51042" y="241300"/>
                  </a:lnTo>
                  <a:lnTo>
                    <a:pt x="51934" y="238760"/>
                  </a:lnTo>
                  <a:lnTo>
                    <a:pt x="51155" y="233679"/>
                  </a:lnTo>
                  <a:lnTo>
                    <a:pt x="51983" y="231140"/>
                  </a:lnTo>
                  <a:lnTo>
                    <a:pt x="52787" y="229870"/>
                  </a:lnTo>
                  <a:lnTo>
                    <a:pt x="53716" y="227329"/>
                  </a:lnTo>
                  <a:lnTo>
                    <a:pt x="58709" y="215900"/>
                  </a:lnTo>
                  <a:lnTo>
                    <a:pt x="64337" y="205740"/>
                  </a:lnTo>
                  <a:lnTo>
                    <a:pt x="70627" y="194310"/>
                  </a:lnTo>
                  <a:lnTo>
                    <a:pt x="77666" y="185420"/>
                  </a:lnTo>
                  <a:lnTo>
                    <a:pt x="79638" y="182879"/>
                  </a:lnTo>
                  <a:lnTo>
                    <a:pt x="81986" y="179070"/>
                  </a:lnTo>
                  <a:lnTo>
                    <a:pt x="83592" y="177800"/>
                  </a:lnTo>
                  <a:lnTo>
                    <a:pt x="85248" y="175260"/>
                  </a:lnTo>
                  <a:lnTo>
                    <a:pt x="88036" y="171450"/>
                  </a:lnTo>
                  <a:lnTo>
                    <a:pt x="118376" y="171450"/>
                  </a:lnTo>
                  <a:lnTo>
                    <a:pt x="117134" y="168910"/>
                  </a:lnTo>
                  <a:lnTo>
                    <a:pt x="116795" y="167640"/>
                  </a:lnTo>
                  <a:lnTo>
                    <a:pt x="116343" y="167640"/>
                  </a:lnTo>
                  <a:lnTo>
                    <a:pt x="112200" y="162560"/>
                  </a:lnTo>
                  <a:lnTo>
                    <a:pt x="108548" y="158750"/>
                  </a:lnTo>
                  <a:lnTo>
                    <a:pt x="104568" y="154940"/>
                  </a:lnTo>
                  <a:lnTo>
                    <a:pt x="131154" y="134620"/>
                  </a:lnTo>
                  <a:lnTo>
                    <a:pt x="159699" y="120650"/>
                  </a:lnTo>
                  <a:lnTo>
                    <a:pt x="190333" y="110490"/>
                  </a:lnTo>
                  <a:lnTo>
                    <a:pt x="223118" y="105410"/>
                  </a:lnTo>
                  <a:lnTo>
                    <a:pt x="363526" y="105410"/>
                  </a:lnTo>
                  <a:lnTo>
                    <a:pt x="348441" y="95250"/>
                  </a:lnTo>
                  <a:lnTo>
                    <a:pt x="332594" y="87629"/>
                  </a:lnTo>
                  <a:lnTo>
                    <a:pt x="299336" y="74929"/>
                  </a:lnTo>
                  <a:lnTo>
                    <a:pt x="282116" y="71120"/>
                  </a:lnTo>
                  <a:lnTo>
                    <a:pt x="264506" y="68579"/>
                  </a:lnTo>
                  <a:lnTo>
                    <a:pt x="264506" y="40640"/>
                  </a:lnTo>
                  <a:close/>
                </a:path>
                <a:path w="469900" h="541019">
                  <a:moveTo>
                    <a:pt x="235007" y="478790"/>
                  </a:moveTo>
                  <a:lnTo>
                    <a:pt x="228114" y="478790"/>
                  </a:lnTo>
                  <a:lnTo>
                    <a:pt x="226258" y="480060"/>
                  </a:lnTo>
                  <a:lnTo>
                    <a:pt x="224901" y="481329"/>
                  </a:lnTo>
                  <a:lnTo>
                    <a:pt x="223683" y="482600"/>
                  </a:lnTo>
                  <a:lnTo>
                    <a:pt x="223131" y="483870"/>
                  </a:lnTo>
                  <a:lnTo>
                    <a:pt x="223118" y="501650"/>
                  </a:lnTo>
                  <a:lnTo>
                    <a:pt x="245300" y="501650"/>
                  </a:lnTo>
                  <a:lnTo>
                    <a:pt x="245569" y="494029"/>
                  </a:lnTo>
                  <a:lnTo>
                    <a:pt x="245701" y="482600"/>
                  </a:lnTo>
                  <a:lnTo>
                    <a:pt x="243053" y="480060"/>
                  </a:lnTo>
                  <a:lnTo>
                    <a:pt x="235007" y="478790"/>
                  </a:lnTo>
                  <a:close/>
                </a:path>
                <a:path w="469900" h="541019">
                  <a:moveTo>
                    <a:pt x="367064" y="422910"/>
                  </a:moveTo>
                  <a:lnTo>
                    <a:pt x="363336" y="422910"/>
                  </a:lnTo>
                  <a:lnTo>
                    <a:pt x="356030" y="429260"/>
                  </a:lnTo>
                  <a:lnTo>
                    <a:pt x="352729" y="433070"/>
                  </a:lnTo>
                  <a:lnTo>
                    <a:pt x="351774" y="434340"/>
                  </a:lnTo>
                  <a:lnTo>
                    <a:pt x="351649" y="435610"/>
                  </a:lnTo>
                  <a:lnTo>
                    <a:pt x="351599" y="438150"/>
                  </a:lnTo>
                  <a:lnTo>
                    <a:pt x="352629" y="439420"/>
                  </a:lnTo>
                  <a:lnTo>
                    <a:pt x="364956" y="452120"/>
                  </a:lnTo>
                  <a:lnTo>
                    <a:pt x="364328" y="453390"/>
                  </a:lnTo>
                  <a:lnTo>
                    <a:pt x="337629" y="472440"/>
                  </a:lnTo>
                  <a:lnTo>
                    <a:pt x="308961" y="487679"/>
                  </a:lnTo>
                  <a:lnTo>
                    <a:pt x="278220" y="497840"/>
                  </a:lnTo>
                  <a:lnTo>
                    <a:pt x="245300" y="501650"/>
                  </a:lnTo>
                  <a:lnTo>
                    <a:pt x="365552" y="501650"/>
                  </a:lnTo>
                  <a:lnTo>
                    <a:pt x="388316" y="483870"/>
                  </a:lnTo>
                  <a:lnTo>
                    <a:pt x="389208" y="482600"/>
                  </a:lnTo>
                  <a:lnTo>
                    <a:pt x="390125" y="482600"/>
                  </a:lnTo>
                  <a:lnTo>
                    <a:pt x="391003" y="481329"/>
                  </a:lnTo>
                  <a:lnTo>
                    <a:pt x="400767" y="472440"/>
                  </a:lnTo>
                  <a:lnTo>
                    <a:pt x="409930" y="462279"/>
                  </a:lnTo>
                  <a:lnTo>
                    <a:pt x="418495" y="452120"/>
                  </a:lnTo>
                  <a:lnTo>
                    <a:pt x="426466" y="441960"/>
                  </a:lnTo>
                  <a:lnTo>
                    <a:pt x="426327" y="441960"/>
                  </a:lnTo>
                  <a:lnTo>
                    <a:pt x="429397" y="436879"/>
                  </a:lnTo>
                  <a:lnTo>
                    <a:pt x="380798" y="436879"/>
                  </a:lnTo>
                  <a:lnTo>
                    <a:pt x="377459" y="433070"/>
                  </a:lnTo>
                  <a:lnTo>
                    <a:pt x="374358" y="429260"/>
                  </a:lnTo>
                  <a:lnTo>
                    <a:pt x="367064" y="422910"/>
                  </a:lnTo>
                  <a:close/>
                </a:path>
                <a:path w="469900" h="541019">
                  <a:moveTo>
                    <a:pt x="454946" y="220979"/>
                  </a:moveTo>
                  <a:lnTo>
                    <a:pt x="413448" y="220979"/>
                  </a:lnTo>
                  <a:lnTo>
                    <a:pt x="414402" y="223520"/>
                  </a:lnTo>
                  <a:lnTo>
                    <a:pt x="416624" y="228600"/>
                  </a:lnTo>
                  <a:lnTo>
                    <a:pt x="417753" y="232410"/>
                  </a:lnTo>
                  <a:lnTo>
                    <a:pt x="418694" y="234950"/>
                  </a:lnTo>
                  <a:lnTo>
                    <a:pt x="420277" y="238760"/>
                  </a:lnTo>
                  <a:lnTo>
                    <a:pt x="420842" y="240029"/>
                  </a:lnTo>
                  <a:lnTo>
                    <a:pt x="422148" y="245110"/>
                  </a:lnTo>
                  <a:lnTo>
                    <a:pt x="423202" y="247650"/>
                  </a:lnTo>
                  <a:lnTo>
                    <a:pt x="423993" y="251460"/>
                  </a:lnTo>
                  <a:lnTo>
                    <a:pt x="424695" y="254000"/>
                  </a:lnTo>
                  <a:lnTo>
                    <a:pt x="425612" y="256540"/>
                  </a:lnTo>
                  <a:lnTo>
                    <a:pt x="426692" y="261620"/>
                  </a:lnTo>
                  <a:lnTo>
                    <a:pt x="426980" y="262890"/>
                  </a:lnTo>
                  <a:lnTo>
                    <a:pt x="427558" y="266700"/>
                  </a:lnTo>
                  <a:lnTo>
                    <a:pt x="428134" y="269240"/>
                  </a:lnTo>
                  <a:lnTo>
                    <a:pt x="429139" y="275590"/>
                  </a:lnTo>
                  <a:lnTo>
                    <a:pt x="429491" y="279400"/>
                  </a:lnTo>
                  <a:lnTo>
                    <a:pt x="431022" y="293370"/>
                  </a:lnTo>
                  <a:lnTo>
                    <a:pt x="411929" y="293370"/>
                  </a:lnTo>
                  <a:lnTo>
                    <a:pt x="409444" y="294640"/>
                  </a:lnTo>
                  <a:lnTo>
                    <a:pt x="408352" y="297179"/>
                  </a:lnTo>
                  <a:lnTo>
                    <a:pt x="408164" y="298450"/>
                  </a:lnTo>
                  <a:lnTo>
                    <a:pt x="408075" y="308610"/>
                  </a:lnTo>
                  <a:lnTo>
                    <a:pt x="408200" y="312420"/>
                  </a:lnTo>
                  <a:lnTo>
                    <a:pt x="410812" y="314960"/>
                  </a:lnTo>
                  <a:lnTo>
                    <a:pt x="430784" y="314960"/>
                  </a:lnTo>
                  <a:lnTo>
                    <a:pt x="430758" y="316229"/>
                  </a:lnTo>
                  <a:lnTo>
                    <a:pt x="425778" y="349250"/>
                  </a:lnTo>
                  <a:lnTo>
                    <a:pt x="415850" y="381000"/>
                  </a:lnTo>
                  <a:lnTo>
                    <a:pt x="400921" y="410210"/>
                  </a:lnTo>
                  <a:lnTo>
                    <a:pt x="380973" y="436879"/>
                  </a:lnTo>
                  <a:lnTo>
                    <a:pt x="429397" y="436879"/>
                  </a:lnTo>
                  <a:lnTo>
                    <a:pt x="443980" y="412750"/>
                  </a:lnTo>
                  <a:lnTo>
                    <a:pt x="457035" y="381000"/>
                  </a:lnTo>
                  <a:lnTo>
                    <a:pt x="465520" y="349250"/>
                  </a:lnTo>
                  <a:lnTo>
                    <a:pt x="469459" y="314960"/>
                  </a:lnTo>
                  <a:lnTo>
                    <a:pt x="469376" y="292100"/>
                  </a:lnTo>
                  <a:lnTo>
                    <a:pt x="468086" y="275590"/>
                  </a:lnTo>
                  <a:lnTo>
                    <a:pt x="465037" y="256540"/>
                  </a:lnTo>
                  <a:lnTo>
                    <a:pt x="460471" y="237490"/>
                  </a:lnTo>
                  <a:lnTo>
                    <a:pt x="456504" y="224790"/>
                  </a:lnTo>
                  <a:lnTo>
                    <a:pt x="454946" y="220979"/>
                  </a:lnTo>
                  <a:close/>
                </a:path>
                <a:path w="469900" h="541019">
                  <a:moveTo>
                    <a:pt x="106050" y="421640"/>
                  </a:moveTo>
                  <a:lnTo>
                    <a:pt x="103362" y="421640"/>
                  </a:lnTo>
                  <a:lnTo>
                    <a:pt x="100915" y="422910"/>
                  </a:lnTo>
                  <a:lnTo>
                    <a:pt x="99496" y="422910"/>
                  </a:lnTo>
                  <a:lnTo>
                    <a:pt x="95116" y="427990"/>
                  </a:lnTo>
                  <a:lnTo>
                    <a:pt x="91488" y="431800"/>
                  </a:lnTo>
                  <a:lnTo>
                    <a:pt x="87710" y="435610"/>
                  </a:lnTo>
                  <a:lnTo>
                    <a:pt x="118163" y="435610"/>
                  </a:lnTo>
                  <a:lnTo>
                    <a:pt x="118176" y="434340"/>
                  </a:lnTo>
                  <a:lnTo>
                    <a:pt x="111949" y="427990"/>
                  </a:lnTo>
                  <a:lnTo>
                    <a:pt x="110129" y="426720"/>
                  </a:lnTo>
                  <a:lnTo>
                    <a:pt x="106050" y="421640"/>
                  </a:lnTo>
                  <a:close/>
                </a:path>
                <a:path w="469900" h="541019">
                  <a:moveTo>
                    <a:pt x="429126" y="171450"/>
                  </a:moveTo>
                  <a:lnTo>
                    <a:pt x="381387" y="171450"/>
                  </a:lnTo>
                  <a:lnTo>
                    <a:pt x="384074" y="175260"/>
                  </a:lnTo>
                  <a:lnTo>
                    <a:pt x="386020" y="177800"/>
                  </a:lnTo>
                  <a:lnTo>
                    <a:pt x="388994" y="181610"/>
                  </a:lnTo>
                  <a:lnTo>
                    <a:pt x="394799" y="189229"/>
                  </a:lnTo>
                  <a:lnTo>
                    <a:pt x="400181" y="196850"/>
                  </a:lnTo>
                  <a:lnTo>
                    <a:pt x="405142" y="205740"/>
                  </a:lnTo>
                  <a:lnTo>
                    <a:pt x="409683" y="213360"/>
                  </a:lnTo>
                  <a:lnTo>
                    <a:pt x="411238" y="217170"/>
                  </a:lnTo>
                  <a:lnTo>
                    <a:pt x="413485" y="222250"/>
                  </a:lnTo>
                  <a:lnTo>
                    <a:pt x="413448" y="220979"/>
                  </a:lnTo>
                  <a:lnTo>
                    <a:pt x="454946" y="220979"/>
                  </a:lnTo>
                  <a:lnTo>
                    <a:pt x="451829" y="213360"/>
                  </a:lnTo>
                  <a:lnTo>
                    <a:pt x="446522" y="200660"/>
                  </a:lnTo>
                  <a:lnTo>
                    <a:pt x="440663" y="189229"/>
                  </a:lnTo>
                  <a:lnTo>
                    <a:pt x="429126" y="171450"/>
                  </a:lnTo>
                  <a:close/>
                </a:path>
                <a:path w="469900" h="541019">
                  <a:moveTo>
                    <a:pt x="118376" y="171450"/>
                  </a:moveTo>
                  <a:lnTo>
                    <a:pt x="88237" y="171450"/>
                  </a:lnTo>
                  <a:lnTo>
                    <a:pt x="91300" y="175260"/>
                  </a:lnTo>
                  <a:lnTo>
                    <a:pt x="94161" y="177800"/>
                  </a:lnTo>
                  <a:lnTo>
                    <a:pt x="98505" y="182879"/>
                  </a:lnTo>
                  <a:lnTo>
                    <a:pt x="99334" y="182879"/>
                  </a:lnTo>
                  <a:lnTo>
                    <a:pt x="102924" y="186690"/>
                  </a:lnTo>
                  <a:lnTo>
                    <a:pt x="106300" y="185420"/>
                  </a:lnTo>
                  <a:lnTo>
                    <a:pt x="117585" y="173990"/>
                  </a:lnTo>
                  <a:lnTo>
                    <a:pt x="118376" y="171450"/>
                  </a:lnTo>
                  <a:close/>
                </a:path>
                <a:path w="469900" h="541019">
                  <a:moveTo>
                    <a:pt x="363526" y="105410"/>
                  </a:moveTo>
                  <a:lnTo>
                    <a:pt x="246405" y="105410"/>
                  </a:lnTo>
                  <a:lnTo>
                    <a:pt x="279131" y="110490"/>
                  </a:lnTo>
                  <a:lnTo>
                    <a:pt x="309751" y="120650"/>
                  </a:lnTo>
                  <a:lnTo>
                    <a:pt x="338351" y="134620"/>
                  </a:lnTo>
                  <a:lnTo>
                    <a:pt x="365018" y="154940"/>
                  </a:lnTo>
                  <a:lnTo>
                    <a:pt x="364228" y="156210"/>
                  </a:lnTo>
                  <a:lnTo>
                    <a:pt x="365332" y="156210"/>
                  </a:lnTo>
                  <a:lnTo>
                    <a:pt x="355742" y="165100"/>
                  </a:lnTo>
                  <a:lnTo>
                    <a:pt x="354788" y="166370"/>
                  </a:lnTo>
                  <a:lnTo>
                    <a:pt x="352516" y="168910"/>
                  </a:lnTo>
                  <a:lnTo>
                    <a:pt x="351887" y="171450"/>
                  </a:lnTo>
                  <a:lnTo>
                    <a:pt x="351988" y="172720"/>
                  </a:lnTo>
                  <a:lnTo>
                    <a:pt x="352340" y="173990"/>
                  </a:lnTo>
                  <a:lnTo>
                    <a:pt x="353231" y="175260"/>
                  </a:lnTo>
                  <a:lnTo>
                    <a:pt x="356431" y="179070"/>
                  </a:lnTo>
                  <a:lnTo>
                    <a:pt x="358215" y="180340"/>
                  </a:lnTo>
                  <a:lnTo>
                    <a:pt x="363663" y="185420"/>
                  </a:lnTo>
                  <a:lnTo>
                    <a:pt x="367441" y="185420"/>
                  </a:lnTo>
                  <a:lnTo>
                    <a:pt x="372889" y="180340"/>
                  </a:lnTo>
                  <a:lnTo>
                    <a:pt x="377886" y="175260"/>
                  </a:lnTo>
                  <a:lnTo>
                    <a:pt x="381387" y="171450"/>
                  </a:lnTo>
                  <a:lnTo>
                    <a:pt x="429126" y="171450"/>
                  </a:lnTo>
                  <a:lnTo>
                    <a:pt x="417515" y="153670"/>
                  </a:lnTo>
                  <a:lnTo>
                    <a:pt x="434412" y="135890"/>
                  </a:lnTo>
                  <a:lnTo>
                    <a:pt x="457278" y="135890"/>
                  </a:lnTo>
                  <a:lnTo>
                    <a:pt x="460898" y="132079"/>
                  </a:lnTo>
                  <a:lnTo>
                    <a:pt x="460723" y="127000"/>
                  </a:lnTo>
                  <a:lnTo>
                    <a:pt x="391342" y="127000"/>
                  </a:lnTo>
                  <a:lnTo>
                    <a:pt x="377833" y="115570"/>
                  </a:lnTo>
                  <a:lnTo>
                    <a:pt x="363526" y="105410"/>
                  </a:lnTo>
                  <a:close/>
                </a:path>
                <a:path w="469900" h="541019">
                  <a:moveTo>
                    <a:pt x="457278" y="135890"/>
                  </a:moveTo>
                  <a:lnTo>
                    <a:pt x="434412" y="135890"/>
                  </a:lnTo>
                  <a:lnTo>
                    <a:pt x="434700" y="137160"/>
                  </a:lnTo>
                  <a:lnTo>
                    <a:pt x="435089" y="137160"/>
                  </a:lnTo>
                  <a:lnTo>
                    <a:pt x="441617" y="143510"/>
                  </a:lnTo>
                  <a:lnTo>
                    <a:pt x="450039" y="143510"/>
                  </a:lnTo>
                  <a:lnTo>
                    <a:pt x="457278" y="135890"/>
                  </a:lnTo>
                  <a:close/>
                </a:path>
                <a:path w="469900" h="541019">
                  <a:moveTo>
                    <a:pt x="246405" y="105410"/>
                  </a:moveTo>
                  <a:lnTo>
                    <a:pt x="223118" y="105410"/>
                  </a:lnTo>
                  <a:lnTo>
                    <a:pt x="223131" y="125729"/>
                  </a:lnTo>
                  <a:lnTo>
                    <a:pt x="225366" y="128270"/>
                  </a:lnTo>
                  <a:lnTo>
                    <a:pt x="243530" y="128270"/>
                  </a:lnTo>
                  <a:lnTo>
                    <a:pt x="246267" y="125729"/>
                  </a:lnTo>
                  <a:lnTo>
                    <a:pt x="246381" y="120650"/>
                  </a:lnTo>
                  <a:lnTo>
                    <a:pt x="246405" y="105410"/>
                  </a:lnTo>
                  <a:close/>
                </a:path>
                <a:path w="469900" h="541019">
                  <a:moveTo>
                    <a:pt x="416838" y="80010"/>
                  </a:moveTo>
                  <a:lnTo>
                    <a:pt x="408339" y="80010"/>
                  </a:lnTo>
                  <a:lnTo>
                    <a:pt x="397644" y="90170"/>
                  </a:lnTo>
                  <a:lnTo>
                    <a:pt x="397732" y="99060"/>
                  </a:lnTo>
                  <a:lnTo>
                    <a:pt x="404924" y="106679"/>
                  </a:lnTo>
                  <a:lnTo>
                    <a:pt x="406682" y="107950"/>
                  </a:lnTo>
                  <a:lnTo>
                    <a:pt x="408151" y="109220"/>
                  </a:lnTo>
                  <a:lnTo>
                    <a:pt x="391342" y="127000"/>
                  </a:lnTo>
                  <a:lnTo>
                    <a:pt x="460723" y="127000"/>
                  </a:lnTo>
                  <a:lnTo>
                    <a:pt x="460635" y="124460"/>
                  </a:lnTo>
                  <a:lnTo>
                    <a:pt x="438651" y="101600"/>
                  </a:lnTo>
                  <a:lnTo>
                    <a:pt x="430584" y="93979"/>
                  </a:lnTo>
                  <a:lnTo>
                    <a:pt x="416838" y="80010"/>
                  </a:lnTo>
                  <a:close/>
                </a:path>
                <a:path w="469900" h="541019">
                  <a:moveTo>
                    <a:pt x="286962" y="0"/>
                  </a:moveTo>
                  <a:lnTo>
                    <a:pt x="183386" y="0"/>
                  </a:lnTo>
                  <a:lnTo>
                    <a:pt x="178851" y="3810"/>
                  </a:lnTo>
                  <a:lnTo>
                    <a:pt x="174697" y="10160"/>
                  </a:lnTo>
                  <a:lnTo>
                    <a:pt x="173170" y="17779"/>
                  </a:lnTo>
                  <a:lnTo>
                    <a:pt x="174646" y="26670"/>
                  </a:lnTo>
                  <a:lnTo>
                    <a:pt x="178722" y="33020"/>
                  </a:lnTo>
                  <a:lnTo>
                    <a:pt x="184817" y="38100"/>
                  </a:lnTo>
                  <a:lnTo>
                    <a:pt x="192351" y="40640"/>
                  </a:lnTo>
                  <a:lnTo>
                    <a:pt x="273243" y="40640"/>
                  </a:lnTo>
                  <a:lnTo>
                    <a:pt x="284091" y="38100"/>
                  </a:lnTo>
                  <a:lnTo>
                    <a:pt x="292013" y="31750"/>
                  </a:lnTo>
                  <a:lnTo>
                    <a:pt x="296061" y="22860"/>
                  </a:lnTo>
                  <a:lnTo>
                    <a:pt x="295286" y="11429"/>
                  </a:lnTo>
                  <a:lnTo>
                    <a:pt x="292012" y="5079"/>
                  </a:lnTo>
                  <a:lnTo>
                    <a:pt x="286962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14">
              <a:extLst>
                <a:ext uri="{FF2B5EF4-FFF2-40B4-BE49-F238E27FC236}">
                  <a16:creationId xmlns:a16="http://schemas.microsoft.com/office/drawing/2014/main" id="{59D3FB9B-DA40-4FDD-866D-B2EEC69F6D08}"/>
                </a:ext>
              </a:extLst>
            </p:cNvPr>
            <p:cNvSpPr txBox="1"/>
            <p:nvPr/>
          </p:nvSpPr>
          <p:spPr>
            <a:xfrm>
              <a:off x="12407107" y="798703"/>
              <a:ext cx="17716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cs-CZ" sz="1200">
                  <a:solidFill>
                    <a:srgbClr val="00A0F0"/>
                  </a:solidFill>
                  <a:cs typeface="Source Sans Pro"/>
                </a:rPr>
                <a:t>15</a:t>
              </a:r>
              <a:endParaRPr sz="1200" dirty="0">
                <a:cs typeface="Source Sans Pro"/>
              </a:endParaRPr>
            </a:p>
          </p:txBody>
        </p:sp>
        <p:sp>
          <p:nvSpPr>
            <p:cNvPr id="26" name="object 15">
              <a:extLst>
                <a:ext uri="{FF2B5EF4-FFF2-40B4-BE49-F238E27FC236}">
                  <a16:creationId xmlns:a16="http://schemas.microsoft.com/office/drawing/2014/main" id="{CB5C133C-7FB8-4826-BC3E-A28EC225E848}"/>
                </a:ext>
              </a:extLst>
            </p:cNvPr>
            <p:cNvSpPr txBox="1"/>
            <p:nvPr/>
          </p:nvSpPr>
          <p:spPr>
            <a:xfrm>
              <a:off x="12369006" y="925703"/>
              <a:ext cx="27305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B91577C-4592-4433-ACF1-57AAC7498F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9AE31099-0A43-4C29-9F8B-B756B10CA9DB}"/>
              </a:ext>
            </a:extLst>
          </p:cNvPr>
          <p:cNvSpPr txBox="1"/>
          <p:nvPr/>
        </p:nvSpPr>
        <p:spPr>
          <a:xfrm>
            <a:off x="8761641" y="8126800"/>
            <a:ext cx="2971800" cy="382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6"/>
              </a:rPr>
              <a:t>Click to open in Lifeliqe</a:t>
            </a:r>
            <a:endParaRPr lang="cs-CZ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>
            <a:extLst>
              <a:ext uri="{FF2B5EF4-FFF2-40B4-BE49-F238E27FC236}">
                <a16:creationId xmlns:a16="http://schemas.microsoft.com/office/drawing/2014/main" id="{E89CC076-B74F-42BF-A860-DEDB73AE36FF}"/>
              </a:ext>
            </a:extLst>
          </p:cNvPr>
          <p:cNvSpPr/>
          <p:nvPr/>
        </p:nvSpPr>
        <p:spPr>
          <a:xfrm>
            <a:off x="-19844" y="551200"/>
            <a:ext cx="8121649" cy="828000"/>
          </a:xfrm>
          <a:custGeom>
            <a:avLst/>
            <a:gdLst/>
            <a:ahLst/>
            <a:cxnLst/>
            <a:rect l="l" t="t" r="r" b="b"/>
            <a:pathLst>
              <a:path w="3883025" h="437515">
                <a:moveTo>
                  <a:pt x="3663867" y="0"/>
                </a:moveTo>
                <a:lnTo>
                  <a:pt x="0" y="0"/>
                </a:lnTo>
                <a:lnTo>
                  <a:pt x="0" y="437153"/>
                </a:lnTo>
                <a:lnTo>
                  <a:pt x="3663867" y="437153"/>
                </a:lnTo>
                <a:lnTo>
                  <a:pt x="3713985" y="431380"/>
                </a:lnTo>
                <a:lnTo>
                  <a:pt x="3759992" y="414936"/>
                </a:lnTo>
                <a:lnTo>
                  <a:pt x="3800576" y="389134"/>
                </a:lnTo>
                <a:lnTo>
                  <a:pt x="3834425" y="355285"/>
                </a:lnTo>
                <a:lnTo>
                  <a:pt x="3860228" y="314701"/>
                </a:lnTo>
                <a:lnTo>
                  <a:pt x="3876671" y="268694"/>
                </a:lnTo>
                <a:lnTo>
                  <a:pt x="3882444" y="218577"/>
                </a:lnTo>
                <a:lnTo>
                  <a:pt x="3876671" y="168459"/>
                </a:lnTo>
                <a:lnTo>
                  <a:pt x="3860228" y="122452"/>
                </a:lnTo>
                <a:lnTo>
                  <a:pt x="3834425" y="81868"/>
                </a:lnTo>
                <a:lnTo>
                  <a:pt x="3800576" y="48018"/>
                </a:lnTo>
                <a:lnTo>
                  <a:pt x="3759992" y="22216"/>
                </a:lnTo>
                <a:lnTo>
                  <a:pt x="3713985" y="5772"/>
                </a:lnTo>
                <a:lnTo>
                  <a:pt x="3663867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/>
          <p:cNvSpPr/>
          <p:nvPr/>
        </p:nvSpPr>
        <p:spPr>
          <a:xfrm>
            <a:off x="1078707" y="551200"/>
            <a:ext cx="8121649" cy="828000"/>
          </a:xfrm>
          <a:custGeom>
            <a:avLst/>
            <a:gdLst/>
            <a:ahLst/>
            <a:cxnLst/>
            <a:rect l="l" t="t" r="r" b="b"/>
            <a:pathLst>
              <a:path w="3883025" h="437515">
                <a:moveTo>
                  <a:pt x="3663867" y="0"/>
                </a:moveTo>
                <a:lnTo>
                  <a:pt x="0" y="0"/>
                </a:lnTo>
                <a:lnTo>
                  <a:pt x="0" y="437153"/>
                </a:lnTo>
                <a:lnTo>
                  <a:pt x="3663867" y="437153"/>
                </a:lnTo>
                <a:lnTo>
                  <a:pt x="3713985" y="431380"/>
                </a:lnTo>
                <a:lnTo>
                  <a:pt x="3759992" y="414936"/>
                </a:lnTo>
                <a:lnTo>
                  <a:pt x="3800576" y="389134"/>
                </a:lnTo>
                <a:lnTo>
                  <a:pt x="3834425" y="355285"/>
                </a:lnTo>
                <a:lnTo>
                  <a:pt x="3860228" y="314701"/>
                </a:lnTo>
                <a:lnTo>
                  <a:pt x="3876671" y="268694"/>
                </a:lnTo>
                <a:lnTo>
                  <a:pt x="3882444" y="218577"/>
                </a:lnTo>
                <a:lnTo>
                  <a:pt x="3876671" y="168459"/>
                </a:lnTo>
                <a:lnTo>
                  <a:pt x="3860228" y="122452"/>
                </a:lnTo>
                <a:lnTo>
                  <a:pt x="3834425" y="81868"/>
                </a:lnTo>
                <a:lnTo>
                  <a:pt x="3800576" y="48018"/>
                </a:lnTo>
                <a:lnTo>
                  <a:pt x="3759992" y="22216"/>
                </a:lnTo>
                <a:lnTo>
                  <a:pt x="3713985" y="5772"/>
                </a:lnTo>
                <a:lnTo>
                  <a:pt x="3663867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7557131" y="589019"/>
            <a:ext cx="469900" cy="539750"/>
          </a:xfrm>
          <a:custGeom>
            <a:avLst/>
            <a:gdLst/>
            <a:ahLst/>
            <a:cxnLst/>
            <a:rect l="l" t="t" r="r" b="b"/>
            <a:pathLst>
              <a:path w="469900" h="539750">
                <a:moveTo>
                  <a:pt x="264506" y="39370"/>
                </a:moveTo>
                <a:lnTo>
                  <a:pt x="200524" y="39370"/>
                </a:lnTo>
                <a:lnTo>
                  <a:pt x="204754" y="40640"/>
                </a:lnTo>
                <a:lnTo>
                  <a:pt x="204754" y="67309"/>
                </a:lnTo>
                <a:lnTo>
                  <a:pt x="202845" y="67309"/>
                </a:lnTo>
                <a:lnTo>
                  <a:pt x="195653" y="68579"/>
                </a:lnTo>
                <a:lnTo>
                  <a:pt x="154676" y="78740"/>
                </a:lnTo>
                <a:lnTo>
                  <a:pt x="102999" y="105409"/>
                </a:lnTo>
                <a:lnTo>
                  <a:pt x="63708" y="139700"/>
                </a:lnTo>
                <a:lnTo>
                  <a:pt x="36740" y="173990"/>
                </a:lnTo>
                <a:lnTo>
                  <a:pt x="16325" y="214629"/>
                </a:lnTo>
                <a:lnTo>
                  <a:pt x="3849" y="259079"/>
                </a:lnTo>
                <a:lnTo>
                  <a:pt x="0" y="307340"/>
                </a:lnTo>
                <a:lnTo>
                  <a:pt x="108" y="314959"/>
                </a:lnTo>
                <a:lnTo>
                  <a:pt x="12339" y="379729"/>
                </a:lnTo>
                <a:lnTo>
                  <a:pt x="40557" y="436879"/>
                </a:lnTo>
                <a:lnTo>
                  <a:pt x="94974" y="494029"/>
                </a:lnTo>
                <a:lnTo>
                  <a:pt x="133206" y="516890"/>
                </a:lnTo>
                <a:lnTo>
                  <a:pt x="175287" y="532129"/>
                </a:lnTo>
                <a:lnTo>
                  <a:pt x="221161" y="539750"/>
                </a:lnTo>
                <a:lnTo>
                  <a:pt x="253673" y="539750"/>
                </a:lnTo>
                <a:lnTo>
                  <a:pt x="285884" y="534670"/>
                </a:lnTo>
                <a:lnTo>
                  <a:pt x="314319" y="525779"/>
                </a:lnTo>
                <a:lnTo>
                  <a:pt x="340881" y="514350"/>
                </a:lnTo>
                <a:lnTo>
                  <a:pt x="365552" y="500379"/>
                </a:lnTo>
                <a:lnTo>
                  <a:pt x="214605" y="500379"/>
                </a:lnTo>
                <a:lnTo>
                  <a:pt x="197950" y="497840"/>
                </a:lnTo>
                <a:lnTo>
                  <a:pt x="189804" y="495300"/>
                </a:lnTo>
                <a:lnTo>
                  <a:pt x="186928" y="495300"/>
                </a:lnTo>
                <a:lnTo>
                  <a:pt x="180665" y="494029"/>
                </a:lnTo>
                <a:lnTo>
                  <a:pt x="176296" y="492759"/>
                </a:lnTo>
                <a:lnTo>
                  <a:pt x="171739" y="490220"/>
                </a:lnTo>
                <a:lnTo>
                  <a:pt x="167246" y="488950"/>
                </a:lnTo>
                <a:lnTo>
                  <a:pt x="159601" y="486409"/>
                </a:lnTo>
                <a:lnTo>
                  <a:pt x="155935" y="485140"/>
                </a:lnTo>
                <a:lnTo>
                  <a:pt x="151843" y="482600"/>
                </a:lnTo>
                <a:lnTo>
                  <a:pt x="148466" y="481329"/>
                </a:lnTo>
                <a:lnTo>
                  <a:pt x="146457" y="480059"/>
                </a:lnTo>
                <a:lnTo>
                  <a:pt x="138826" y="476250"/>
                </a:lnTo>
                <a:lnTo>
                  <a:pt x="133314" y="472440"/>
                </a:lnTo>
                <a:lnTo>
                  <a:pt x="127917" y="469900"/>
                </a:lnTo>
                <a:lnTo>
                  <a:pt x="127955" y="468629"/>
                </a:lnTo>
                <a:lnTo>
                  <a:pt x="122908" y="466090"/>
                </a:lnTo>
                <a:lnTo>
                  <a:pt x="120284" y="463550"/>
                </a:lnTo>
                <a:lnTo>
                  <a:pt x="119594" y="463550"/>
                </a:lnTo>
                <a:lnTo>
                  <a:pt x="118765" y="462279"/>
                </a:lnTo>
                <a:lnTo>
                  <a:pt x="112175" y="457200"/>
                </a:lnTo>
                <a:lnTo>
                  <a:pt x="104128" y="450850"/>
                </a:lnTo>
                <a:lnTo>
                  <a:pt x="103915" y="450850"/>
                </a:lnTo>
                <a:lnTo>
                  <a:pt x="118138" y="436879"/>
                </a:lnTo>
                <a:lnTo>
                  <a:pt x="118163" y="434340"/>
                </a:lnTo>
                <a:lnTo>
                  <a:pt x="87509" y="434340"/>
                </a:lnTo>
                <a:lnTo>
                  <a:pt x="84810" y="430529"/>
                </a:lnTo>
                <a:lnTo>
                  <a:pt x="82274" y="427990"/>
                </a:lnTo>
                <a:lnTo>
                  <a:pt x="79801" y="424179"/>
                </a:lnTo>
                <a:lnTo>
                  <a:pt x="63386" y="400050"/>
                </a:lnTo>
                <a:lnTo>
                  <a:pt x="51081" y="373379"/>
                </a:lnTo>
                <a:lnTo>
                  <a:pt x="42856" y="344170"/>
                </a:lnTo>
                <a:lnTo>
                  <a:pt x="38677" y="313690"/>
                </a:lnTo>
                <a:lnTo>
                  <a:pt x="56817" y="313690"/>
                </a:lnTo>
                <a:lnTo>
                  <a:pt x="58084" y="312420"/>
                </a:lnTo>
                <a:lnTo>
                  <a:pt x="60193" y="312420"/>
                </a:lnTo>
                <a:lnTo>
                  <a:pt x="61223" y="309879"/>
                </a:lnTo>
                <a:lnTo>
                  <a:pt x="61235" y="293370"/>
                </a:lnTo>
                <a:lnTo>
                  <a:pt x="58637" y="290829"/>
                </a:lnTo>
                <a:lnTo>
                  <a:pt x="38714" y="290829"/>
                </a:lnTo>
                <a:lnTo>
                  <a:pt x="39279" y="285750"/>
                </a:lnTo>
                <a:lnTo>
                  <a:pt x="46699" y="246379"/>
                </a:lnTo>
                <a:lnTo>
                  <a:pt x="47213" y="243840"/>
                </a:lnTo>
                <a:lnTo>
                  <a:pt x="47816" y="242570"/>
                </a:lnTo>
                <a:lnTo>
                  <a:pt x="48380" y="240029"/>
                </a:lnTo>
                <a:lnTo>
                  <a:pt x="51042" y="240029"/>
                </a:lnTo>
                <a:lnTo>
                  <a:pt x="51934" y="237490"/>
                </a:lnTo>
                <a:lnTo>
                  <a:pt x="51155" y="232409"/>
                </a:lnTo>
                <a:lnTo>
                  <a:pt x="51983" y="229870"/>
                </a:lnTo>
                <a:lnTo>
                  <a:pt x="52787" y="228600"/>
                </a:lnTo>
                <a:lnTo>
                  <a:pt x="53716" y="226059"/>
                </a:lnTo>
                <a:lnTo>
                  <a:pt x="58709" y="214629"/>
                </a:lnTo>
                <a:lnTo>
                  <a:pt x="64337" y="204470"/>
                </a:lnTo>
                <a:lnTo>
                  <a:pt x="70627" y="193040"/>
                </a:lnTo>
                <a:lnTo>
                  <a:pt x="77666" y="184150"/>
                </a:lnTo>
                <a:lnTo>
                  <a:pt x="79638" y="181609"/>
                </a:lnTo>
                <a:lnTo>
                  <a:pt x="81986" y="177800"/>
                </a:lnTo>
                <a:lnTo>
                  <a:pt x="83592" y="176529"/>
                </a:lnTo>
                <a:lnTo>
                  <a:pt x="85248" y="173990"/>
                </a:lnTo>
                <a:lnTo>
                  <a:pt x="88036" y="170179"/>
                </a:lnTo>
                <a:lnTo>
                  <a:pt x="118376" y="170179"/>
                </a:lnTo>
                <a:lnTo>
                  <a:pt x="117134" y="167640"/>
                </a:lnTo>
                <a:lnTo>
                  <a:pt x="116795" y="166370"/>
                </a:lnTo>
                <a:lnTo>
                  <a:pt x="116343" y="166370"/>
                </a:lnTo>
                <a:lnTo>
                  <a:pt x="112200" y="161290"/>
                </a:lnTo>
                <a:lnTo>
                  <a:pt x="108548" y="157479"/>
                </a:lnTo>
                <a:lnTo>
                  <a:pt x="104568" y="153670"/>
                </a:lnTo>
                <a:lnTo>
                  <a:pt x="131154" y="133350"/>
                </a:lnTo>
                <a:lnTo>
                  <a:pt x="159699" y="119379"/>
                </a:lnTo>
                <a:lnTo>
                  <a:pt x="190333" y="109220"/>
                </a:lnTo>
                <a:lnTo>
                  <a:pt x="223118" y="104140"/>
                </a:lnTo>
                <a:lnTo>
                  <a:pt x="363526" y="104140"/>
                </a:lnTo>
                <a:lnTo>
                  <a:pt x="348441" y="93979"/>
                </a:lnTo>
                <a:lnTo>
                  <a:pt x="332594" y="86359"/>
                </a:lnTo>
                <a:lnTo>
                  <a:pt x="299336" y="73659"/>
                </a:lnTo>
                <a:lnTo>
                  <a:pt x="282116" y="69850"/>
                </a:lnTo>
                <a:lnTo>
                  <a:pt x="264506" y="67309"/>
                </a:lnTo>
                <a:lnTo>
                  <a:pt x="264506" y="39370"/>
                </a:lnTo>
                <a:close/>
              </a:path>
              <a:path w="469900" h="539750">
                <a:moveTo>
                  <a:pt x="235007" y="477520"/>
                </a:moveTo>
                <a:lnTo>
                  <a:pt x="228114" y="477520"/>
                </a:lnTo>
                <a:lnTo>
                  <a:pt x="226258" y="478790"/>
                </a:lnTo>
                <a:lnTo>
                  <a:pt x="224901" y="480059"/>
                </a:lnTo>
                <a:lnTo>
                  <a:pt x="223683" y="481329"/>
                </a:lnTo>
                <a:lnTo>
                  <a:pt x="223131" y="482600"/>
                </a:lnTo>
                <a:lnTo>
                  <a:pt x="223118" y="500379"/>
                </a:lnTo>
                <a:lnTo>
                  <a:pt x="245300" y="500379"/>
                </a:lnTo>
                <a:lnTo>
                  <a:pt x="245569" y="492759"/>
                </a:lnTo>
                <a:lnTo>
                  <a:pt x="245701" y="481329"/>
                </a:lnTo>
                <a:lnTo>
                  <a:pt x="243053" y="478790"/>
                </a:lnTo>
                <a:lnTo>
                  <a:pt x="235007" y="477520"/>
                </a:lnTo>
                <a:close/>
              </a:path>
              <a:path w="469900" h="539750">
                <a:moveTo>
                  <a:pt x="367064" y="421640"/>
                </a:moveTo>
                <a:lnTo>
                  <a:pt x="363336" y="421640"/>
                </a:lnTo>
                <a:lnTo>
                  <a:pt x="352729" y="431800"/>
                </a:lnTo>
                <a:lnTo>
                  <a:pt x="351774" y="433070"/>
                </a:lnTo>
                <a:lnTo>
                  <a:pt x="351649" y="434340"/>
                </a:lnTo>
                <a:lnTo>
                  <a:pt x="351599" y="436879"/>
                </a:lnTo>
                <a:lnTo>
                  <a:pt x="352629" y="438150"/>
                </a:lnTo>
                <a:lnTo>
                  <a:pt x="364956" y="450850"/>
                </a:lnTo>
                <a:lnTo>
                  <a:pt x="364328" y="452120"/>
                </a:lnTo>
                <a:lnTo>
                  <a:pt x="337629" y="471170"/>
                </a:lnTo>
                <a:lnTo>
                  <a:pt x="308961" y="486409"/>
                </a:lnTo>
                <a:lnTo>
                  <a:pt x="278220" y="496570"/>
                </a:lnTo>
                <a:lnTo>
                  <a:pt x="245300" y="500379"/>
                </a:lnTo>
                <a:lnTo>
                  <a:pt x="365552" y="500379"/>
                </a:lnTo>
                <a:lnTo>
                  <a:pt x="388316" y="482600"/>
                </a:lnTo>
                <a:lnTo>
                  <a:pt x="389208" y="481329"/>
                </a:lnTo>
                <a:lnTo>
                  <a:pt x="390125" y="481329"/>
                </a:lnTo>
                <a:lnTo>
                  <a:pt x="391003" y="480059"/>
                </a:lnTo>
                <a:lnTo>
                  <a:pt x="400767" y="471170"/>
                </a:lnTo>
                <a:lnTo>
                  <a:pt x="409930" y="461009"/>
                </a:lnTo>
                <a:lnTo>
                  <a:pt x="418495" y="450850"/>
                </a:lnTo>
                <a:lnTo>
                  <a:pt x="426466" y="440690"/>
                </a:lnTo>
                <a:lnTo>
                  <a:pt x="426327" y="440690"/>
                </a:lnTo>
                <a:lnTo>
                  <a:pt x="429397" y="435609"/>
                </a:lnTo>
                <a:lnTo>
                  <a:pt x="380798" y="435609"/>
                </a:lnTo>
                <a:lnTo>
                  <a:pt x="377459" y="431800"/>
                </a:lnTo>
                <a:lnTo>
                  <a:pt x="374358" y="427990"/>
                </a:lnTo>
                <a:lnTo>
                  <a:pt x="367064" y="421640"/>
                </a:lnTo>
                <a:close/>
              </a:path>
              <a:path w="469900" h="539750">
                <a:moveTo>
                  <a:pt x="454946" y="219709"/>
                </a:moveTo>
                <a:lnTo>
                  <a:pt x="413448" y="219709"/>
                </a:lnTo>
                <a:lnTo>
                  <a:pt x="414402" y="222250"/>
                </a:lnTo>
                <a:lnTo>
                  <a:pt x="416624" y="227329"/>
                </a:lnTo>
                <a:lnTo>
                  <a:pt x="417753" y="231140"/>
                </a:lnTo>
                <a:lnTo>
                  <a:pt x="418694" y="233679"/>
                </a:lnTo>
                <a:lnTo>
                  <a:pt x="420277" y="237490"/>
                </a:lnTo>
                <a:lnTo>
                  <a:pt x="420842" y="238759"/>
                </a:lnTo>
                <a:lnTo>
                  <a:pt x="422148" y="243840"/>
                </a:lnTo>
                <a:lnTo>
                  <a:pt x="423202" y="246379"/>
                </a:lnTo>
                <a:lnTo>
                  <a:pt x="423993" y="250190"/>
                </a:lnTo>
                <a:lnTo>
                  <a:pt x="424695" y="252729"/>
                </a:lnTo>
                <a:lnTo>
                  <a:pt x="425612" y="255270"/>
                </a:lnTo>
                <a:lnTo>
                  <a:pt x="426692" y="260350"/>
                </a:lnTo>
                <a:lnTo>
                  <a:pt x="426980" y="261620"/>
                </a:lnTo>
                <a:lnTo>
                  <a:pt x="427558" y="265429"/>
                </a:lnTo>
                <a:lnTo>
                  <a:pt x="428134" y="267970"/>
                </a:lnTo>
                <a:lnTo>
                  <a:pt x="429139" y="274320"/>
                </a:lnTo>
                <a:lnTo>
                  <a:pt x="429491" y="278129"/>
                </a:lnTo>
                <a:lnTo>
                  <a:pt x="431022" y="292100"/>
                </a:lnTo>
                <a:lnTo>
                  <a:pt x="411929" y="292100"/>
                </a:lnTo>
                <a:lnTo>
                  <a:pt x="409444" y="293370"/>
                </a:lnTo>
                <a:lnTo>
                  <a:pt x="408352" y="295909"/>
                </a:lnTo>
                <a:lnTo>
                  <a:pt x="408164" y="297179"/>
                </a:lnTo>
                <a:lnTo>
                  <a:pt x="408075" y="307340"/>
                </a:lnTo>
                <a:lnTo>
                  <a:pt x="408200" y="311150"/>
                </a:lnTo>
                <a:lnTo>
                  <a:pt x="410812" y="313690"/>
                </a:lnTo>
                <a:lnTo>
                  <a:pt x="430784" y="313690"/>
                </a:lnTo>
                <a:lnTo>
                  <a:pt x="430758" y="314959"/>
                </a:lnTo>
                <a:lnTo>
                  <a:pt x="425778" y="347979"/>
                </a:lnTo>
                <a:lnTo>
                  <a:pt x="415850" y="379729"/>
                </a:lnTo>
                <a:lnTo>
                  <a:pt x="400921" y="408940"/>
                </a:lnTo>
                <a:lnTo>
                  <a:pt x="380973" y="435609"/>
                </a:lnTo>
                <a:lnTo>
                  <a:pt x="429397" y="435609"/>
                </a:lnTo>
                <a:lnTo>
                  <a:pt x="443980" y="411479"/>
                </a:lnTo>
                <a:lnTo>
                  <a:pt x="457035" y="379729"/>
                </a:lnTo>
                <a:lnTo>
                  <a:pt x="465520" y="347979"/>
                </a:lnTo>
                <a:lnTo>
                  <a:pt x="469459" y="313690"/>
                </a:lnTo>
                <a:lnTo>
                  <a:pt x="469376" y="290829"/>
                </a:lnTo>
                <a:lnTo>
                  <a:pt x="468086" y="274320"/>
                </a:lnTo>
                <a:lnTo>
                  <a:pt x="465037" y="255270"/>
                </a:lnTo>
                <a:lnTo>
                  <a:pt x="460471" y="236220"/>
                </a:lnTo>
                <a:lnTo>
                  <a:pt x="456504" y="223520"/>
                </a:lnTo>
                <a:lnTo>
                  <a:pt x="454946" y="219709"/>
                </a:lnTo>
                <a:close/>
              </a:path>
              <a:path w="469900" h="539750">
                <a:moveTo>
                  <a:pt x="106050" y="420370"/>
                </a:moveTo>
                <a:lnTo>
                  <a:pt x="103362" y="420370"/>
                </a:lnTo>
                <a:lnTo>
                  <a:pt x="100915" y="421640"/>
                </a:lnTo>
                <a:lnTo>
                  <a:pt x="99496" y="421640"/>
                </a:lnTo>
                <a:lnTo>
                  <a:pt x="95116" y="426720"/>
                </a:lnTo>
                <a:lnTo>
                  <a:pt x="91488" y="430529"/>
                </a:lnTo>
                <a:lnTo>
                  <a:pt x="87710" y="434340"/>
                </a:lnTo>
                <a:lnTo>
                  <a:pt x="118163" y="434340"/>
                </a:lnTo>
                <a:lnTo>
                  <a:pt x="118176" y="433070"/>
                </a:lnTo>
                <a:lnTo>
                  <a:pt x="111949" y="426720"/>
                </a:lnTo>
                <a:lnTo>
                  <a:pt x="110129" y="425450"/>
                </a:lnTo>
                <a:lnTo>
                  <a:pt x="106050" y="420370"/>
                </a:lnTo>
                <a:close/>
              </a:path>
              <a:path w="469900" h="539750">
                <a:moveTo>
                  <a:pt x="429126" y="170179"/>
                </a:moveTo>
                <a:lnTo>
                  <a:pt x="381387" y="170179"/>
                </a:lnTo>
                <a:lnTo>
                  <a:pt x="384074" y="173990"/>
                </a:lnTo>
                <a:lnTo>
                  <a:pt x="386020" y="176529"/>
                </a:lnTo>
                <a:lnTo>
                  <a:pt x="388994" y="180340"/>
                </a:lnTo>
                <a:lnTo>
                  <a:pt x="394799" y="187959"/>
                </a:lnTo>
                <a:lnTo>
                  <a:pt x="400181" y="195579"/>
                </a:lnTo>
                <a:lnTo>
                  <a:pt x="405142" y="204470"/>
                </a:lnTo>
                <a:lnTo>
                  <a:pt x="409683" y="212090"/>
                </a:lnTo>
                <a:lnTo>
                  <a:pt x="411238" y="215900"/>
                </a:lnTo>
                <a:lnTo>
                  <a:pt x="413485" y="220979"/>
                </a:lnTo>
                <a:lnTo>
                  <a:pt x="413448" y="219709"/>
                </a:lnTo>
                <a:lnTo>
                  <a:pt x="454946" y="219709"/>
                </a:lnTo>
                <a:lnTo>
                  <a:pt x="451829" y="212090"/>
                </a:lnTo>
                <a:lnTo>
                  <a:pt x="446522" y="199390"/>
                </a:lnTo>
                <a:lnTo>
                  <a:pt x="440663" y="187959"/>
                </a:lnTo>
                <a:lnTo>
                  <a:pt x="429126" y="170179"/>
                </a:lnTo>
                <a:close/>
              </a:path>
              <a:path w="469900" h="539750">
                <a:moveTo>
                  <a:pt x="118376" y="170179"/>
                </a:moveTo>
                <a:lnTo>
                  <a:pt x="88237" y="170179"/>
                </a:lnTo>
                <a:lnTo>
                  <a:pt x="94161" y="176529"/>
                </a:lnTo>
                <a:lnTo>
                  <a:pt x="98505" y="181609"/>
                </a:lnTo>
                <a:lnTo>
                  <a:pt x="99334" y="181609"/>
                </a:lnTo>
                <a:lnTo>
                  <a:pt x="102924" y="185420"/>
                </a:lnTo>
                <a:lnTo>
                  <a:pt x="106300" y="184150"/>
                </a:lnTo>
                <a:lnTo>
                  <a:pt x="117585" y="172720"/>
                </a:lnTo>
                <a:lnTo>
                  <a:pt x="118376" y="170179"/>
                </a:lnTo>
                <a:close/>
              </a:path>
              <a:path w="469900" h="539750">
                <a:moveTo>
                  <a:pt x="363526" y="104140"/>
                </a:moveTo>
                <a:lnTo>
                  <a:pt x="246405" y="104140"/>
                </a:lnTo>
                <a:lnTo>
                  <a:pt x="279131" y="109220"/>
                </a:lnTo>
                <a:lnTo>
                  <a:pt x="309751" y="119379"/>
                </a:lnTo>
                <a:lnTo>
                  <a:pt x="338351" y="133350"/>
                </a:lnTo>
                <a:lnTo>
                  <a:pt x="365018" y="153670"/>
                </a:lnTo>
                <a:lnTo>
                  <a:pt x="364228" y="154940"/>
                </a:lnTo>
                <a:lnTo>
                  <a:pt x="365332" y="154940"/>
                </a:lnTo>
                <a:lnTo>
                  <a:pt x="355742" y="163829"/>
                </a:lnTo>
                <a:lnTo>
                  <a:pt x="354788" y="165100"/>
                </a:lnTo>
                <a:lnTo>
                  <a:pt x="352516" y="167640"/>
                </a:lnTo>
                <a:lnTo>
                  <a:pt x="351887" y="170179"/>
                </a:lnTo>
                <a:lnTo>
                  <a:pt x="351988" y="171450"/>
                </a:lnTo>
                <a:lnTo>
                  <a:pt x="352340" y="172720"/>
                </a:lnTo>
                <a:lnTo>
                  <a:pt x="353231" y="173990"/>
                </a:lnTo>
                <a:lnTo>
                  <a:pt x="356431" y="177800"/>
                </a:lnTo>
                <a:lnTo>
                  <a:pt x="358215" y="179070"/>
                </a:lnTo>
                <a:lnTo>
                  <a:pt x="363663" y="184150"/>
                </a:lnTo>
                <a:lnTo>
                  <a:pt x="367441" y="184150"/>
                </a:lnTo>
                <a:lnTo>
                  <a:pt x="372889" y="179070"/>
                </a:lnTo>
                <a:lnTo>
                  <a:pt x="377886" y="173990"/>
                </a:lnTo>
                <a:lnTo>
                  <a:pt x="381387" y="170179"/>
                </a:lnTo>
                <a:lnTo>
                  <a:pt x="429126" y="170179"/>
                </a:lnTo>
                <a:lnTo>
                  <a:pt x="417515" y="152400"/>
                </a:lnTo>
                <a:lnTo>
                  <a:pt x="434412" y="134620"/>
                </a:lnTo>
                <a:lnTo>
                  <a:pt x="457278" y="134620"/>
                </a:lnTo>
                <a:lnTo>
                  <a:pt x="460898" y="130809"/>
                </a:lnTo>
                <a:lnTo>
                  <a:pt x="460723" y="125729"/>
                </a:lnTo>
                <a:lnTo>
                  <a:pt x="391342" y="125729"/>
                </a:lnTo>
                <a:lnTo>
                  <a:pt x="377833" y="114300"/>
                </a:lnTo>
                <a:lnTo>
                  <a:pt x="363526" y="104140"/>
                </a:lnTo>
                <a:close/>
              </a:path>
              <a:path w="469900" h="539750">
                <a:moveTo>
                  <a:pt x="457278" y="134620"/>
                </a:moveTo>
                <a:lnTo>
                  <a:pt x="434412" y="134620"/>
                </a:lnTo>
                <a:lnTo>
                  <a:pt x="434700" y="135890"/>
                </a:lnTo>
                <a:lnTo>
                  <a:pt x="435089" y="135890"/>
                </a:lnTo>
                <a:lnTo>
                  <a:pt x="441617" y="142240"/>
                </a:lnTo>
                <a:lnTo>
                  <a:pt x="450039" y="142240"/>
                </a:lnTo>
                <a:lnTo>
                  <a:pt x="457278" y="134620"/>
                </a:lnTo>
                <a:close/>
              </a:path>
              <a:path w="469900" h="539750">
                <a:moveTo>
                  <a:pt x="246405" y="104140"/>
                </a:moveTo>
                <a:lnTo>
                  <a:pt x="223118" y="104140"/>
                </a:lnTo>
                <a:lnTo>
                  <a:pt x="223131" y="124459"/>
                </a:lnTo>
                <a:lnTo>
                  <a:pt x="225366" y="127000"/>
                </a:lnTo>
                <a:lnTo>
                  <a:pt x="243530" y="127000"/>
                </a:lnTo>
                <a:lnTo>
                  <a:pt x="246267" y="124459"/>
                </a:lnTo>
                <a:lnTo>
                  <a:pt x="246381" y="119379"/>
                </a:lnTo>
                <a:lnTo>
                  <a:pt x="246405" y="104140"/>
                </a:lnTo>
                <a:close/>
              </a:path>
              <a:path w="469900" h="539750">
                <a:moveTo>
                  <a:pt x="416838" y="78740"/>
                </a:moveTo>
                <a:lnTo>
                  <a:pt x="408339" y="78740"/>
                </a:lnTo>
                <a:lnTo>
                  <a:pt x="397644" y="88900"/>
                </a:lnTo>
                <a:lnTo>
                  <a:pt x="397732" y="97790"/>
                </a:lnTo>
                <a:lnTo>
                  <a:pt x="404924" y="105409"/>
                </a:lnTo>
                <a:lnTo>
                  <a:pt x="406682" y="106679"/>
                </a:lnTo>
                <a:lnTo>
                  <a:pt x="408151" y="107950"/>
                </a:lnTo>
                <a:lnTo>
                  <a:pt x="391342" y="125729"/>
                </a:lnTo>
                <a:lnTo>
                  <a:pt x="460723" y="125729"/>
                </a:lnTo>
                <a:lnTo>
                  <a:pt x="460635" y="123190"/>
                </a:lnTo>
                <a:lnTo>
                  <a:pt x="438651" y="100329"/>
                </a:lnTo>
                <a:lnTo>
                  <a:pt x="422498" y="83820"/>
                </a:lnTo>
                <a:lnTo>
                  <a:pt x="416838" y="78740"/>
                </a:lnTo>
                <a:close/>
              </a:path>
              <a:path w="469900" h="539750">
                <a:moveTo>
                  <a:pt x="288769" y="0"/>
                </a:moveTo>
                <a:lnTo>
                  <a:pt x="180814" y="0"/>
                </a:lnTo>
                <a:lnTo>
                  <a:pt x="178851" y="2540"/>
                </a:lnTo>
                <a:lnTo>
                  <a:pt x="174697" y="8890"/>
                </a:lnTo>
                <a:lnTo>
                  <a:pt x="173170" y="16509"/>
                </a:lnTo>
                <a:lnTo>
                  <a:pt x="174646" y="25400"/>
                </a:lnTo>
                <a:lnTo>
                  <a:pt x="178722" y="31750"/>
                </a:lnTo>
                <a:lnTo>
                  <a:pt x="184817" y="36829"/>
                </a:lnTo>
                <a:lnTo>
                  <a:pt x="192351" y="39370"/>
                </a:lnTo>
                <a:lnTo>
                  <a:pt x="273243" y="39370"/>
                </a:lnTo>
                <a:lnTo>
                  <a:pt x="284091" y="36829"/>
                </a:lnTo>
                <a:lnTo>
                  <a:pt x="292013" y="30479"/>
                </a:lnTo>
                <a:lnTo>
                  <a:pt x="296061" y="21590"/>
                </a:lnTo>
                <a:lnTo>
                  <a:pt x="295286" y="10159"/>
                </a:lnTo>
                <a:lnTo>
                  <a:pt x="292012" y="3809"/>
                </a:lnTo>
                <a:lnTo>
                  <a:pt x="288769" y="0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3100" y="743345"/>
            <a:ext cx="91368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9. </a:t>
            </a:r>
            <a:r>
              <a:rPr lang="en-US" sz="2800" b="0" spc="-5" dirty="0">
                <a:solidFill>
                  <a:srgbClr val="FFFFFF"/>
                </a:solidFill>
                <a:cs typeface="Source Sans Pro Light"/>
              </a:rPr>
              <a:t>Activity </a:t>
            </a: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– See the world of </a:t>
            </a:r>
            <a:r>
              <a:rPr lang="en-US" sz="2800" b="0" spc="-15" dirty="0">
                <a:solidFill>
                  <a:srgbClr val="FFFFFF"/>
                </a:solidFill>
                <a:cs typeface="Source Sans Pro Light"/>
              </a:rPr>
              <a:t>a </a:t>
            </a:r>
            <a:r>
              <a:rPr lang="en-US" sz="2800" b="0" spc="-10" dirty="0">
                <a:solidFill>
                  <a:srgbClr val="FFFFFF"/>
                </a:solidFill>
                <a:cs typeface="Source Sans Pro Light"/>
              </a:rPr>
              <a:t>cell </a:t>
            </a: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inside </a:t>
            </a:r>
            <a:r>
              <a:rPr lang="en-US" sz="2800" b="0" spc="-10" dirty="0">
                <a:solidFill>
                  <a:srgbClr val="FFFFFF"/>
                </a:solidFill>
                <a:cs typeface="Source Sans Pro Light"/>
              </a:rPr>
              <a:t>an </a:t>
            </a:r>
            <a:r>
              <a:rPr lang="en-US" sz="2800" b="0" dirty="0">
                <a:solidFill>
                  <a:srgbClr val="FFFFFF"/>
                </a:solidFill>
                <a:cs typeface="Source Sans Pro Light"/>
              </a:rPr>
              <a:t>onion</a:t>
            </a:r>
            <a:endParaRPr lang="en-US" sz="2800" dirty="0"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58556" y="698500"/>
            <a:ext cx="273050" cy="347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270"/>
              </a:lnSpc>
              <a:spcBef>
                <a:spcPts val="100"/>
              </a:spcBef>
            </a:pPr>
            <a:r>
              <a:rPr sz="1200" dirty="0">
                <a:solidFill>
                  <a:srgbClr val="00A0F0"/>
                </a:solidFill>
                <a:cs typeface="Source Sans Pro"/>
              </a:rPr>
              <a:t>1</a:t>
            </a:r>
            <a:r>
              <a:rPr lang="cs-CZ" sz="1200">
                <a:solidFill>
                  <a:srgbClr val="00A0F0"/>
                </a:solidFill>
                <a:cs typeface="Source Sans Pro"/>
              </a:rPr>
              <a:t>0</a:t>
            </a:r>
            <a:endParaRPr sz="1200" dirty="0">
              <a:cs typeface="Source Sans Pro"/>
            </a:endParaRPr>
          </a:p>
          <a:p>
            <a:pPr marL="12700">
              <a:lnSpc>
                <a:spcPts val="1270"/>
              </a:lnSpc>
            </a:pPr>
            <a:r>
              <a:rPr sz="1200" dirty="0">
                <a:solidFill>
                  <a:srgbClr val="00A0F0"/>
                </a:solidFill>
                <a:cs typeface="Source Sans Pro"/>
              </a:rPr>
              <a:t>min</a:t>
            </a:r>
            <a:endParaRPr sz="1200" dirty="0">
              <a:cs typeface="Source Sans Pr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1550" y="3927286"/>
            <a:ext cx="7009606" cy="126701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b="1" spc="-15" dirty="0">
                <a:cs typeface="Source Sans Pro"/>
              </a:rPr>
              <a:t>Tools:</a:t>
            </a:r>
            <a:r>
              <a:rPr lang="en-US" sz="1600" spc="-15" dirty="0">
                <a:cs typeface="Source Sans Pro"/>
              </a:rPr>
              <a:t> </a:t>
            </a:r>
            <a:r>
              <a:rPr lang="en-US" sz="1600" b="0" spc="-5" dirty="0">
                <a:cs typeface="Source Sans Pro Light"/>
              </a:rPr>
              <a:t>Microscope, slice </a:t>
            </a:r>
            <a:r>
              <a:rPr lang="en-US" sz="1600" b="0" dirty="0">
                <a:cs typeface="Source Sans Pro Light"/>
              </a:rPr>
              <a:t>of</a:t>
            </a:r>
            <a:r>
              <a:rPr lang="en-US" sz="1600" b="0" spc="-50" dirty="0">
                <a:cs typeface="Source Sans Pro Light"/>
              </a:rPr>
              <a:t> </a:t>
            </a:r>
            <a:r>
              <a:rPr lang="en-US" sz="1600" b="0" dirty="0">
                <a:cs typeface="Source Sans Pro Light"/>
              </a:rPr>
              <a:t>onion.</a:t>
            </a:r>
            <a:endParaRPr lang="en-US" sz="1600" dirty="0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dirty="0"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lang="en-US" sz="1600" b="0" spc="-5" dirty="0">
                <a:cs typeface="Source Sans Pro Light"/>
              </a:rPr>
              <a:t>Slice an </a:t>
            </a:r>
            <a:r>
              <a:rPr lang="en-US" sz="1600" b="0" dirty="0">
                <a:cs typeface="Source Sans Pro Light"/>
              </a:rPr>
              <a:t>onion </a:t>
            </a:r>
            <a:r>
              <a:rPr lang="en-US" sz="1600" b="0" spc="-5" dirty="0">
                <a:cs typeface="Source Sans Pro Light"/>
              </a:rPr>
              <a:t>and </a:t>
            </a:r>
            <a:r>
              <a:rPr lang="en-US" sz="1600" b="0" spc="-10" dirty="0">
                <a:cs typeface="Source Sans Pro Light"/>
              </a:rPr>
              <a:t>place a </a:t>
            </a:r>
            <a:r>
              <a:rPr lang="en-US" sz="1600" b="0" spc="-5" dirty="0">
                <a:cs typeface="Source Sans Pro Light"/>
              </a:rPr>
              <a:t>sample </a:t>
            </a:r>
            <a:r>
              <a:rPr lang="en-US" sz="1600" b="0" dirty="0">
                <a:cs typeface="Source Sans Pro Light"/>
              </a:rPr>
              <a:t>of it under </a:t>
            </a:r>
            <a:r>
              <a:rPr lang="en-US" sz="1600" b="0" spc="-10" dirty="0">
                <a:cs typeface="Source Sans Pro Light"/>
              </a:rPr>
              <a:t>a </a:t>
            </a:r>
            <a:r>
              <a:rPr lang="en-US" sz="1600" b="0" spc="-5" dirty="0">
                <a:cs typeface="Source Sans Pro Light"/>
              </a:rPr>
              <a:t>microscope. </a:t>
            </a:r>
            <a:r>
              <a:rPr lang="en-US" sz="1600" b="0" spc="-15" dirty="0">
                <a:cs typeface="Source Sans Pro Light"/>
              </a:rPr>
              <a:t>You </a:t>
            </a:r>
            <a:r>
              <a:rPr lang="en-US" sz="1600" b="0" dirty="0">
                <a:cs typeface="Source Sans Pro Light"/>
              </a:rPr>
              <a:t>should </a:t>
            </a:r>
            <a:r>
              <a:rPr lang="en-US" sz="1600" b="0" spc="-5" dirty="0">
                <a:cs typeface="Source Sans Pro Light"/>
              </a:rPr>
              <a:t>be able </a:t>
            </a:r>
            <a:r>
              <a:rPr lang="en-US" sz="1600" b="0" spc="-10" dirty="0">
                <a:cs typeface="Source Sans Pro Light"/>
              </a:rPr>
              <a:t>to </a:t>
            </a:r>
            <a:r>
              <a:rPr lang="en-US" sz="1600" b="0" spc="-5" dirty="0">
                <a:cs typeface="Source Sans Pro Light"/>
              </a:rPr>
              <a:t>zoom </a:t>
            </a:r>
            <a:r>
              <a:rPr lang="en-US" sz="1600" b="0" dirty="0">
                <a:cs typeface="Source Sans Pro Light"/>
              </a:rPr>
              <a:t>in  </a:t>
            </a:r>
            <a:r>
              <a:rPr lang="en-US" sz="1600" b="0" spc="-10" dirty="0">
                <a:cs typeface="Source Sans Pro Light"/>
              </a:rPr>
              <a:t>to a </a:t>
            </a:r>
            <a:r>
              <a:rPr lang="en-US" sz="1600" b="0" dirty="0">
                <a:cs typeface="Source Sans Pro Light"/>
              </a:rPr>
              <a:t>sufficient </a:t>
            </a:r>
            <a:r>
              <a:rPr lang="en-US" sz="1600" b="0" spc="-5" dirty="0">
                <a:cs typeface="Source Sans Pro Light"/>
              </a:rPr>
              <a:t>degree </a:t>
            </a:r>
            <a:r>
              <a:rPr lang="en-US" sz="1600" b="0" dirty="0">
                <a:cs typeface="Source Sans Pro Light"/>
              </a:rPr>
              <a:t>of </a:t>
            </a:r>
            <a:r>
              <a:rPr lang="en-US" sz="1600" b="0" spc="-10" dirty="0">
                <a:cs typeface="Source Sans Pro Light"/>
              </a:rPr>
              <a:t>detail to </a:t>
            </a:r>
            <a:r>
              <a:rPr lang="en-US" sz="1600" b="0" dirty="0">
                <a:cs typeface="Source Sans Pro Light"/>
              </a:rPr>
              <a:t>see the </a:t>
            </a:r>
            <a:r>
              <a:rPr lang="en-US" sz="1600" b="0" spc="-5" dirty="0">
                <a:cs typeface="Source Sans Pro Light"/>
              </a:rPr>
              <a:t>cells alone. </a:t>
            </a:r>
            <a:r>
              <a:rPr lang="en-US" sz="1600" b="0" dirty="0">
                <a:cs typeface="Source Sans Pro Light"/>
              </a:rPr>
              <a:t>If </a:t>
            </a:r>
            <a:r>
              <a:rPr lang="en-US" sz="1600" b="0" spc="-5" dirty="0">
                <a:cs typeface="Source Sans Pro Light"/>
              </a:rPr>
              <a:t>zoomed </a:t>
            </a:r>
            <a:r>
              <a:rPr lang="en-US" sz="1600" b="0" dirty="0">
                <a:cs typeface="Source Sans Pro Light"/>
              </a:rPr>
              <a:t>deeply enough,</a:t>
            </a:r>
            <a:r>
              <a:rPr lang="cs-CZ" sz="1600" b="0">
                <a:cs typeface="Source Sans Pro Light"/>
              </a:rPr>
              <a:t> </a:t>
            </a:r>
            <a:r>
              <a:rPr lang="en-US" sz="1600" b="0" dirty="0">
                <a:cs typeface="Source Sans Pro Light"/>
              </a:rPr>
              <a:t>the nucleus  of </a:t>
            </a:r>
            <a:r>
              <a:rPr lang="en-US" sz="1600" b="0" spc="-10" dirty="0">
                <a:cs typeface="Source Sans Pro Light"/>
              </a:rPr>
              <a:t>each cell can </a:t>
            </a:r>
            <a:r>
              <a:rPr lang="en-US" sz="1600" b="0" spc="-5" dirty="0">
                <a:cs typeface="Source Sans Pro Light"/>
              </a:rPr>
              <a:t>be </a:t>
            </a:r>
            <a:r>
              <a:rPr lang="en-US" sz="1600" b="0" dirty="0">
                <a:cs typeface="Source Sans Pro Light"/>
              </a:rPr>
              <a:t>seen </a:t>
            </a:r>
            <a:r>
              <a:rPr lang="en-US" sz="1600" b="0" spc="-5" dirty="0">
                <a:cs typeface="Source Sans Pro Light"/>
              </a:rPr>
              <a:t>as </a:t>
            </a:r>
            <a:r>
              <a:rPr lang="en-US" sz="1600" b="0" spc="-10" dirty="0">
                <a:cs typeface="Source Sans Pro Light"/>
              </a:rPr>
              <a:t>a </a:t>
            </a:r>
            <a:r>
              <a:rPr lang="en-US" sz="1600" b="0" spc="-5" dirty="0">
                <a:cs typeface="Source Sans Pro Light"/>
              </a:rPr>
              <a:t>shadow</a:t>
            </a:r>
            <a:r>
              <a:rPr lang="en-US" sz="1600" b="0" spc="45" dirty="0">
                <a:cs typeface="Source Sans Pro Light"/>
              </a:rPr>
              <a:t> </a:t>
            </a:r>
            <a:r>
              <a:rPr lang="en-US" sz="1600" b="0" dirty="0">
                <a:cs typeface="Source Sans Pro Light"/>
              </a:rPr>
              <a:t>dot.</a:t>
            </a:r>
            <a:endParaRPr lang="en-US" sz="1600" dirty="0">
              <a:cs typeface="Source Sans Pro Light"/>
            </a:endParaRPr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0D16E451-4A32-4F85-AAAF-5F88047CCCA4}"/>
              </a:ext>
            </a:extLst>
          </p:cNvPr>
          <p:cNvSpPr/>
          <p:nvPr/>
        </p:nvSpPr>
        <p:spPr>
          <a:xfrm>
            <a:off x="8895555" y="2146300"/>
            <a:ext cx="9538301" cy="7184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3CF35E6F-97D1-4834-A9F5-370713384F98}"/>
              </a:ext>
            </a:extLst>
          </p:cNvPr>
          <p:cNvSpPr txBox="1"/>
          <p:nvPr/>
        </p:nvSpPr>
        <p:spPr>
          <a:xfrm>
            <a:off x="1012923" y="5803900"/>
            <a:ext cx="567283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dirty="0">
                <a:cs typeface="Source Sans Pro Light"/>
              </a:rPr>
              <a:t>This experiment should </a:t>
            </a:r>
            <a:r>
              <a:rPr sz="1600" b="0" spc="-10" dirty="0">
                <a:cs typeface="Source Sans Pro Light"/>
              </a:rPr>
              <a:t>raise </a:t>
            </a:r>
            <a:r>
              <a:rPr sz="1600" b="0" dirty="0">
                <a:cs typeface="Source Sans Pro Light"/>
              </a:rPr>
              <a:t>the </a:t>
            </a:r>
            <a:r>
              <a:rPr sz="1600" b="0" spc="-5" dirty="0">
                <a:cs typeface="Source Sans Pro Light"/>
              </a:rPr>
              <a:t>following</a:t>
            </a:r>
            <a:r>
              <a:rPr sz="1600" b="0" spc="-10" dirty="0">
                <a:cs typeface="Source Sans Pro Light"/>
              </a:rPr>
              <a:t> </a:t>
            </a:r>
            <a:r>
              <a:rPr sz="1600" b="0" spc="-5" dirty="0">
                <a:cs typeface="Source Sans Pro Light"/>
              </a:rPr>
              <a:t>questions:</a:t>
            </a:r>
            <a:endParaRPr sz="1600" dirty="0">
              <a:cs typeface="Source Sans Pro Light"/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15973170-CBD4-4D7F-B39A-BACE64DAFEDE}"/>
              </a:ext>
            </a:extLst>
          </p:cNvPr>
          <p:cNvSpPr txBox="1"/>
          <p:nvPr/>
        </p:nvSpPr>
        <p:spPr>
          <a:xfrm>
            <a:off x="971550" y="6169661"/>
            <a:ext cx="704369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600" b="0" dirty="0">
                <a:cs typeface="Source Sans Pro Light"/>
              </a:rPr>
              <a:t>Do </a:t>
            </a:r>
            <a:r>
              <a:rPr sz="1600" b="0" spc="-5" dirty="0">
                <a:cs typeface="Source Sans Pro Light"/>
              </a:rPr>
              <a:t>cells </a:t>
            </a:r>
            <a:r>
              <a:rPr sz="1600" b="0" dirty="0">
                <a:cs typeface="Source Sans Pro Light"/>
              </a:rPr>
              <a:t>need </a:t>
            </a:r>
            <a:r>
              <a:rPr sz="1600" b="0" spc="-10" dirty="0">
                <a:cs typeface="Source Sans Pro Light"/>
              </a:rPr>
              <a:t>a source </a:t>
            </a:r>
            <a:r>
              <a:rPr sz="1600" b="0" dirty="0">
                <a:cs typeface="Source Sans Pro Light"/>
              </a:rPr>
              <a:t>of </a:t>
            </a:r>
            <a:r>
              <a:rPr sz="1600" b="0" spc="-5" dirty="0">
                <a:cs typeface="Source Sans Pro Light"/>
              </a:rPr>
              <a:t>nutrients </a:t>
            </a:r>
            <a:r>
              <a:rPr sz="1600" b="0" dirty="0">
                <a:cs typeface="Source Sans Pro Light"/>
              </a:rPr>
              <a:t>in </a:t>
            </a:r>
            <a:r>
              <a:rPr sz="1600" b="0" spc="-5" dirty="0">
                <a:cs typeface="Source Sans Pro Light"/>
              </a:rPr>
              <a:t>order </a:t>
            </a:r>
            <a:r>
              <a:rPr sz="1600" b="0" spc="-10" dirty="0">
                <a:cs typeface="Source Sans Pro Light"/>
              </a:rPr>
              <a:t>to </a:t>
            </a:r>
            <a:r>
              <a:rPr sz="1600" b="0" dirty="0">
                <a:cs typeface="Source Sans Pro Light"/>
              </a:rPr>
              <a:t>thrive </a:t>
            </a:r>
            <a:r>
              <a:rPr sz="1600" b="0" spc="-5" dirty="0">
                <a:cs typeface="Source Sans Pro Light"/>
              </a:rPr>
              <a:t>and </a:t>
            </a:r>
            <a:r>
              <a:rPr sz="1600" b="0" dirty="0">
                <a:cs typeface="Source Sans Pro Light"/>
              </a:rPr>
              <a:t>develop?  If </a:t>
            </a:r>
            <a:r>
              <a:rPr sz="1600" b="0" spc="-5" dirty="0">
                <a:cs typeface="Source Sans Pro Light"/>
              </a:rPr>
              <a:t>so, </a:t>
            </a:r>
            <a:r>
              <a:rPr sz="1600" b="0" spc="-10" dirty="0">
                <a:cs typeface="Source Sans Pro Light"/>
              </a:rPr>
              <a:t>what </a:t>
            </a:r>
            <a:r>
              <a:rPr sz="1600" b="0" spc="-5" dirty="0">
                <a:cs typeface="Source Sans Pro Light"/>
              </a:rPr>
              <a:t>internal </a:t>
            </a:r>
            <a:r>
              <a:rPr sz="1600" b="0" spc="-10" dirty="0">
                <a:cs typeface="Source Sans Pro Light"/>
              </a:rPr>
              <a:t>parts </a:t>
            </a:r>
            <a:r>
              <a:rPr sz="1600" b="0" dirty="0">
                <a:cs typeface="Source Sans Pro Light"/>
              </a:rPr>
              <a:t>of the </a:t>
            </a:r>
            <a:r>
              <a:rPr sz="1600" b="0" spc="-10" dirty="0">
                <a:cs typeface="Source Sans Pro Light"/>
              </a:rPr>
              <a:t>cell </a:t>
            </a:r>
            <a:r>
              <a:rPr sz="1600" b="0" spc="-5" dirty="0">
                <a:cs typeface="Source Sans Pro Light"/>
              </a:rPr>
              <a:t>ensure food</a:t>
            </a:r>
            <a:r>
              <a:rPr sz="1600" b="0" spc="45" dirty="0">
                <a:cs typeface="Source Sans Pro Light"/>
              </a:rPr>
              <a:t> </a:t>
            </a:r>
            <a:r>
              <a:rPr sz="1600" b="0" spc="-15" dirty="0">
                <a:cs typeface="Source Sans Pro Light"/>
              </a:rPr>
              <a:t>storage?</a:t>
            </a:r>
            <a:endParaRPr sz="1600" dirty="0">
              <a:cs typeface="Source Sans Pro Light"/>
            </a:endParaRPr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3897717E-01D4-4FD9-BCBB-44E088EF0D07}"/>
              </a:ext>
            </a:extLst>
          </p:cNvPr>
          <p:cNvSpPr txBox="1"/>
          <p:nvPr/>
        </p:nvSpPr>
        <p:spPr>
          <a:xfrm>
            <a:off x="971551" y="6718300"/>
            <a:ext cx="731440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600" b="0" spc="-5" dirty="0">
                <a:cs typeface="Source Sans Pro Light"/>
              </a:rPr>
              <a:t>What </a:t>
            </a:r>
            <a:r>
              <a:rPr sz="1600" b="0" dirty="0">
                <a:cs typeface="Source Sans Pro Light"/>
              </a:rPr>
              <a:t>is </a:t>
            </a:r>
            <a:r>
              <a:rPr sz="1600" b="0" spc="-10" dirty="0">
                <a:cs typeface="Source Sans Pro Light"/>
              </a:rPr>
              <a:t>a </a:t>
            </a:r>
            <a:r>
              <a:rPr sz="1600" b="0" spc="-5" dirty="0">
                <a:cs typeface="Source Sans Pro Light"/>
              </a:rPr>
              <a:t>visible result </a:t>
            </a:r>
            <a:r>
              <a:rPr sz="1600" b="0" dirty="0">
                <a:cs typeface="Source Sans Pro Light"/>
              </a:rPr>
              <a:t>of the </a:t>
            </a:r>
            <a:r>
              <a:rPr sz="1600" b="0" spc="-5" dirty="0">
                <a:cs typeface="Source Sans Pro Light"/>
              </a:rPr>
              <a:t>mitosis </a:t>
            </a:r>
            <a:r>
              <a:rPr sz="1600" b="0" spc="-10" dirty="0">
                <a:cs typeface="Source Sans Pro Light"/>
              </a:rPr>
              <a:t>process </a:t>
            </a:r>
            <a:r>
              <a:rPr sz="1600" b="0" dirty="0">
                <a:cs typeface="Source Sans Pro Light"/>
              </a:rPr>
              <a:t>of the </a:t>
            </a:r>
            <a:r>
              <a:rPr sz="1600" b="0" spc="-10" dirty="0">
                <a:cs typeface="Source Sans Pro Light"/>
              </a:rPr>
              <a:t>cell </a:t>
            </a:r>
            <a:r>
              <a:rPr sz="1600" b="0" dirty="0">
                <a:cs typeface="Source Sans Pro Light"/>
              </a:rPr>
              <a:t>in the onion?  (The </a:t>
            </a:r>
            <a:r>
              <a:rPr sz="1600" b="0" spc="-5" dirty="0">
                <a:cs typeface="Source Sans Pro Light"/>
              </a:rPr>
              <a:t>growth </a:t>
            </a:r>
            <a:r>
              <a:rPr sz="1600" b="0" dirty="0">
                <a:cs typeface="Source Sans Pro Light"/>
              </a:rPr>
              <a:t>of the onion </a:t>
            </a:r>
            <a:r>
              <a:rPr sz="1600" b="0" spc="-5" dirty="0">
                <a:cs typeface="Source Sans Pro Light"/>
              </a:rPr>
              <a:t>and its</a:t>
            </a:r>
            <a:r>
              <a:rPr sz="1600" b="0" dirty="0">
                <a:cs typeface="Source Sans Pro Light"/>
              </a:rPr>
              <a:t> development.)</a:t>
            </a:r>
            <a:endParaRPr sz="1600" dirty="0">
              <a:cs typeface="Source Sans Pro Light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D0A3159C-6C5D-451D-B3E9-64E2D1672DF6}"/>
              </a:ext>
            </a:extLst>
          </p:cNvPr>
          <p:cNvSpPr txBox="1"/>
          <p:nvPr/>
        </p:nvSpPr>
        <p:spPr>
          <a:xfrm>
            <a:off x="971550" y="7266941"/>
            <a:ext cx="733961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600" b="0" dirty="0">
                <a:cs typeface="Source Sans Pro Light"/>
              </a:rPr>
              <a:t>Will the </a:t>
            </a:r>
            <a:r>
              <a:rPr sz="1600" b="0" spc="-5" dirty="0">
                <a:cs typeface="Source Sans Pro Light"/>
              </a:rPr>
              <a:t>sliced </a:t>
            </a:r>
            <a:r>
              <a:rPr sz="1600" b="0" spc="-10" dirty="0">
                <a:cs typeface="Source Sans Pro Light"/>
              </a:rPr>
              <a:t>part </a:t>
            </a:r>
            <a:r>
              <a:rPr sz="1600" b="0" dirty="0">
                <a:cs typeface="Source Sans Pro Light"/>
              </a:rPr>
              <a:t>of the onion </a:t>
            </a:r>
            <a:r>
              <a:rPr sz="1600" b="0" spc="-5" dirty="0">
                <a:cs typeface="Source Sans Pro Light"/>
              </a:rPr>
              <a:t>be able </a:t>
            </a:r>
            <a:r>
              <a:rPr sz="1600" b="0" spc="-10" dirty="0">
                <a:cs typeface="Source Sans Pro Light"/>
              </a:rPr>
              <a:t>to </a:t>
            </a:r>
            <a:r>
              <a:rPr sz="1600" b="0" dirty="0">
                <a:cs typeface="Source Sans Pro Light"/>
              </a:rPr>
              <a:t>thrive </a:t>
            </a:r>
            <a:r>
              <a:rPr sz="1600" b="0" spc="-5" dirty="0">
                <a:cs typeface="Source Sans Pro Light"/>
              </a:rPr>
              <a:t>and </a:t>
            </a:r>
            <a:r>
              <a:rPr sz="1600" b="0" dirty="0">
                <a:cs typeface="Source Sans Pro Light"/>
              </a:rPr>
              <a:t>develop </a:t>
            </a:r>
            <a:r>
              <a:rPr lang="en-US" sz="1600" b="0" dirty="0">
                <a:cs typeface="Source Sans Pro Light"/>
              </a:rPr>
              <a:t>further</a:t>
            </a:r>
            <a:r>
              <a:rPr sz="1600" b="0" dirty="0">
                <a:cs typeface="Source Sans Pro Light"/>
              </a:rPr>
              <a:t>?  </a:t>
            </a:r>
            <a:r>
              <a:rPr sz="1600" b="0" spc="-5" dirty="0">
                <a:cs typeface="Source Sans Pro Light"/>
              </a:rPr>
              <a:t>(Question for</a:t>
            </a:r>
            <a:r>
              <a:rPr sz="1600" b="0" dirty="0">
                <a:cs typeface="Source Sans Pro Light"/>
              </a:rPr>
              <a:t> discussion.)</a:t>
            </a:r>
            <a:endParaRPr sz="1600" dirty="0">
              <a:cs typeface="Source Sans Pro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E6ED70-456C-4F69-AEE3-669D97678C61}"/>
              </a:ext>
            </a:extLst>
          </p:cNvPr>
          <p:cNvSpPr/>
          <p:nvPr/>
        </p:nvSpPr>
        <p:spPr>
          <a:xfrm>
            <a:off x="8895556" y="9493071"/>
            <a:ext cx="9502775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u="sng" dirty="0">
                <a:solidFill>
                  <a:srgbClr val="0563C1"/>
                </a:solidFill>
                <a:hlinkClick r:id="rId3"/>
              </a:rPr>
              <a:t>"Onion Skin Epidermal Cells: How to Prepare a Wet Mount Microscope Slide"</a:t>
            </a:r>
            <a:r>
              <a:rPr lang="en-US" sz="1400" dirty="0">
                <a:solidFill>
                  <a:srgbClr val="000000"/>
                </a:solidFill>
              </a:rPr>
              <a:t> by </a:t>
            </a:r>
            <a:r>
              <a:rPr lang="en-US" sz="1400" u="sng" dirty="0">
                <a:solidFill>
                  <a:srgbClr val="0563C1"/>
                </a:solidFill>
                <a:hlinkClick r:id="rId4"/>
              </a:rPr>
              <a:t>Tami Port</a:t>
            </a:r>
            <a:r>
              <a:rPr lang="en-US" sz="1400" dirty="0">
                <a:solidFill>
                  <a:srgbClr val="000000"/>
                </a:solidFill>
              </a:rPr>
              <a:t> is licensed under </a:t>
            </a:r>
            <a:r>
              <a:rPr lang="en-US" sz="1400" u="sng" dirty="0">
                <a:solidFill>
                  <a:srgbClr val="0563C1"/>
                </a:solidFill>
                <a:hlinkClick r:id="rId5"/>
              </a:rPr>
              <a:t>CC BY 2.0</a:t>
            </a:r>
            <a:endParaRPr lang="en-US" sz="1400" dirty="0"/>
          </a:p>
          <a:p>
            <a:br>
              <a:rPr lang="en-US" sz="1400" dirty="0"/>
            </a:br>
            <a:endParaRPr lang="cs-CZ" sz="14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FB80CF-C848-4FC2-BF62-236CE70B7C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8376" y="9766300"/>
            <a:ext cx="1076357" cy="6048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l, basic structure of all living - by Lifeliqe.pptx" id="{754D7DE0-76F5-4038-BFB5-C44995BD9395}" vid="{D8FA2D48-3710-4BE9-9297-60733B848F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Cell, basic structure of all living creatures</Template>
  <TotalTime>0</TotalTime>
  <Words>2068</Words>
  <Application>Microsoft Office PowerPoint</Application>
  <PresentationFormat>Custom</PresentationFormat>
  <Paragraphs>188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Source Sans Pro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</dc:creator>
  <cp:lastModifiedBy>Mohamed</cp:lastModifiedBy>
  <cp:revision>1</cp:revision>
  <dcterms:created xsi:type="dcterms:W3CDTF">2021-03-05T18:14:39Z</dcterms:created>
  <dcterms:modified xsi:type="dcterms:W3CDTF">2021-03-05T18:14:45Z</dcterms:modified>
</cp:coreProperties>
</file>